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52" r:id="rId2"/>
    <p:sldId id="567" r:id="rId3"/>
    <p:sldId id="566" r:id="rId4"/>
    <p:sldId id="568" r:id="rId5"/>
    <p:sldId id="569" r:id="rId6"/>
    <p:sldId id="536" r:id="rId7"/>
    <p:sldId id="354" r:id="rId8"/>
    <p:sldId id="571" r:id="rId9"/>
    <p:sldId id="518" r:id="rId10"/>
    <p:sldId id="575" r:id="rId11"/>
    <p:sldId id="541" r:id="rId12"/>
    <p:sldId id="539" r:id="rId13"/>
    <p:sldId id="588" r:id="rId14"/>
    <p:sldId id="531" r:id="rId15"/>
    <p:sldId id="544" r:id="rId16"/>
    <p:sldId id="543" r:id="rId17"/>
    <p:sldId id="553" r:id="rId18"/>
    <p:sldId id="545" r:id="rId19"/>
    <p:sldId id="546" r:id="rId20"/>
    <p:sldId id="548" r:id="rId21"/>
    <p:sldId id="554" r:id="rId22"/>
    <p:sldId id="558" r:id="rId23"/>
    <p:sldId id="577" r:id="rId24"/>
    <p:sldId id="375" r:id="rId25"/>
    <p:sldId id="407" r:id="rId26"/>
    <p:sldId id="415" r:id="rId27"/>
    <p:sldId id="416" r:id="rId28"/>
    <p:sldId id="417" r:id="rId29"/>
    <p:sldId id="381" r:id="rId30"/>
    <p:sldId id="560" r:id="rId31"/>
    <p:sldId id="578" r:id="rId32"/>
    <p:sldId id="389" r:id="rId33"/>
    <p:sldId id="582" r:id="rId34"/>
    <p:sldId id="584" r:id="rId35"/>
    <p:sldId id="5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EAEAEA"/>
    <a:srgbClr val="3399FF"/>
    <a:srgbClr val="333399"/>
    <a:srgbClr val="339933"/>
    <a:srgbClr val="CCFFCC"/>
    <a:srgbClr val="FFCCFF"/>
    <a:srgbClr val="CC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08" autoAdjust="0"/>
    <p:restoredTop sz="86436" autoAdjust="0"/>
  </p:normalViewPr>
  <p:slideViewPr>
    <p:cSldViewPr>
      <p:cViewPr varScale="1">
        <p:scale>
          <a:sx n="58" d="100"/>
          <a:sy n="58" d="100"/>
        </p:scale>
        <p:origin x="16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1185D-91B0-44D1-A98E-6289A7058D6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15E69-49BF-4CC0-8926-F57AFC6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5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6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9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3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0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9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D35B-54FB-4C29-A535-EA952CC75C1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01DF-4AEE-4D03-87D9-B9C2F016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2.png"/><Relationship Id="rId5" Type="http://schemas.openxmlformats.org/officeDocument/2006/relationships/image" Target="../media/image41.pn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39.emf"/><Relationship Id="rId7" Type="http://schemas.openxmlformats.org/officeDocument/2006/relationships/image" Target="../media/image5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23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11.png"/><Relationship Id="rId4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6" Type="http://schemas.openxmlformats.org/officeDocument/2006/relationships/image" Target="../media/image49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0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10.png"/><Relationship Id="rId3" Type="http://schemas.openxmlformats.org/officeDocument/2006/relationships/image" Target="../media/image541.png"/><Relationship Id="rId7" Type="http://schemas.openxmlformats.org/officeDocument/2006/relationships/image" Target="../media/image581.png"/><Relationship Id="rId12" Type="http://schemas.openxmlformats.org/officeDocument/2006/relationships/image" Target="../media/image42.png"/><Relationship Id="rId17" Type="http://schemas.openxmlformats.org/officeDocument/2006/relationships/image" Target="../media/image43.png"/><Relationship Id="rId2" Type="http://schemas.openxmlformats.org/officeDocument/2006/relationships/image" Target="../media/image531.png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11" Type="http://schemas.openxmlformats.org/officeDocument/2006/relationships/image" Target="../media/image521.png"/><Relationship Id="rId5" Type="http://schemas.openxmlformats.org/officeDocument/2006/relationships/image" Target="../media/image61.png"/><Relationship Id="rId15" Type="http://schemas.openxmlformats.org/officeDocument/2006/relationships/image" Target="../media/image530.png"/><Relationship Id="rId10" Type="http://schemas.openxmlformats.org/officeDocument/2006/relationships/image" Target="../media/image910.png"/><Relationship Id="rId4" Type="http://schemas.openxmlformats.org/officeDocument/2006/relationships/image" Target="../media/image503.png"/><Relationship Id="rId9" Type="http://schemas.openxmlformats.org/officeDocument/2006/relationships/image" Target="../media/image5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1.png"/><Relationship Id="rId3" Type="http://schemas.openxmlformats.org/officeDocument/2006/relationships/image" Target="../media/image45.emf"/><Relationship Id="rId7" Type="http://schemas.openxmlformats.org/officeDocument/2006/relationships/image" Target="../media/image38.png"/><Relationship Id="rId12" Type="http://schemas.openxmlformats.org/officeDocument/2006/relationships/image" Target="../media/image351.png"/><Relationship Id="rId2" Type="http://schemas.openxmlformats.org/officeDocument/2006/relationships/image" Target="../media/image44.emf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1.png"/><Relationship Id="rId11" Type="http://schemas.openxmlformats.org/officeDocument/2006/relationships/image" Target="../media/image341.png"/><Relationship Id="rId5" Type="http://schemas.openxmlformats.org/officeDocument/2006/relationships/image" Target="../media/image361.png"/><Relationship Id="rId15" Type="http://schemas.openxmlformats.org/officeDocument/2006/relationships/image" Target="../media/image60.png"/><Relationship Id="rId10" Type="http://schemas.openxmlformats.org/officeDocument/2006/relationships/image" Target="../media/image410.png"/><Relationship Id="rId4" Type="http://schemas.openxmlformats.org/officeDocument/2006/relationships/image" Target="../media/image332.png"/><Relationship Id="rId9" Type="http://schemas.openxmlformats.org/officeDocument/2006/relationships/image" Target="../media/image583.png"/><Relationship Id="rId14" Type="http://schemas.openxmlformats.org/officeDocument/2006/relationships/image" Target="../media/image5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1.png"/><Relationship Id="rId5" Type="http://schemas.openxmlformats.org/officeDocument/2006/relationships/image" Target="../media/image69.png"/><Relationship Id="rId4" Type="http://schemas.openxmlformats.org/officeDocument/2006/relationships/image" Target="../media/image4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4.png"/><Relationship Id="rId3" Type="http://schemas.openxmlformats.org/officeDocument/2006/relationships/image" Target="../media/image49.jpeg"/><Relationship Id="rId7" Type="http://schemas.openxmlformats.org/officeDocument/2006/relationships/image" Target="../media/image550.png"/><Relationship Id="rId12" Type="http://schemas.openxmlformats.org/officeDocument/2006/relationships/image" Target="../media/image50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91.png"/><Relationship Id="rId5" Type="http://schemas.openxmlformats.org/officeDocument/2006/relationships/image" Target="../media/image51.png"/><Relationship Id="rId10" Type="http://schemas.openxmlformats.org/officeDocument/2006/relationships/image" Target="../media/image582.png"/><Relationship Id="rId4" Type="http://schemas.openxmlformats.org/officeDocument/2006/relationships/image" Target="../media/image50.jpeg"/><Relationship Id="rId9" Type="http://schemas.openxmlformats.org/officeDocument/2006/relationships/image" Target="../media/image57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02.png"/><Relationship Id="rId7" Type="http://schemas.openxmlformats.org/officeDocument/2006/relationships/image" Target="../media/image614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png"/><Relationship Id="rId5" Type="http://schemas.openxmlformats.org/officeDocument/2006/relationships/image" Target="../media/image671.png"/><Relationship Id="rId4" Type="http://schemas.openxmlformats.org/officeDocument/2006/relationships/image" Target="../media/image6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1.png"/><Relationship Id="rId4" Type="http://schemas.openxmlformats.org/officeDocument/2006/relationships/image" Target="../media/image7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9.emf"/><Relationship Id="rId7" Type="http://schemas.openxmlformats.org/officeDocument/2006/relationships/image" Target="../media/image48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3.emf"/><Relationship Id="rId4" Type="http://schemas.openxmlformats.org/officeDocument/2006/relationships/image" Target="../media/image85.png"/><Relationship Id="rId9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5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1.jpeg"/><Relationship Id="rId7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12.jpg"/><Relationship Id="rId9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0.png"/><Relationship Id="rId3" Type="http://schemas.openxmlformats.org/officeDocument/2006/relationships/image" Target="../media/image28.emf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30.emf"/><Relationship Id="rId10" Type="http://schemas.openxmlformats.org/officeDocument/2006/relationships/image" Target="../media/image340.png"/><Relationship Id="rId4" Type="http://schemas.openxmlformats.org/officeDocument/2006/relationships/image" Target="../media/image29.emf"/><Relationship Id="rId9" Type="http://schemas.openxmlformats.org/officeDocument/2006/relationships/image" Target="../media/image3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3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4" y="31457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to the Thermal transport</a:t>
            </a:r>
          </a:p>
          <a:p>
            <a:pPr algn="ctr"/>
            <a:r>
              <a:rPr lang="en-US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Kitaev</a:t>
            </a:r>
            <a:r>
              <a:rPr lang="en-US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magnet </a:t>
            </a:r>
            <a:r>
              <a:rPr lang="en-US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-RuCl</a:t>
            </a:r>
            <a:r>
              <a:rPr lang="en-US" b="1" baseline="-25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en-US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787" y="3462140"/>
            <a:ext cx="8163040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planar thermal Hall conductivity </a:t>
            </a:r>
            <a:r>
              <a:rPr lang="en-US" i="1" dirty="0" err="1"/>
              <a:t>K</a:t>
            </a:r>
            <a:r>
              <a:rPr lang="en-US" baseline="-25000" dirty="0" err="1"/>
              <a:t>xy</a:t>
            </a:r>
            <a:r>
              <a:rPr lang="en-US" baseline="-25000" dirty="0"/>
              <a:t>.    		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Czajka et al., </a:t>
            </a:r>
            <a:r>
              <a:rPr lang="en-US" sz="1600" i="1" dirty="0"/>
              <a:t>Nat Mater.</a:t>
            </a:r>
            <a:r>
              <a:rPr lang="en-US" sz="1600" dirty="0"/>
              <a:t> 2022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r>
              <a:rPr lang="en-US" sz="1600" dirty="0"/>
              <a:t>	Berry curvature or </a:t>
            </a:r>
            <a:r>
              <a:rPr lang="en-US" sz="1600" dirty="0" err="1"/>
              <a:t>Majoranas</a:t>
            </a:r>
            <a:r>
              <a:rPr lang="en-US" sz="1600" dirty="0"/>
              <a:t>?</a:t>
            </a:r>
          </a:p>
          <a:p>
            <a:r>
              <a:rPr lang="en-US" sz="1600" dirty="0"/>
              <a:t>	Chiral edge modes occupied by bosons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Chern</a:t>
            </a:r>
            <a:r>
              <a:rPr lang="en-US" sz="1600" dirty="0"/>
              <a:t> number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r>
              <a:rPr lang="en-US" dirty="0"/>
              <a:t>2. Oscillations in thermal conductivity </a:t>
            </a:r>
            <a:r>
              <a:rPr lang="en-US" i="1" dirty="0" err="1"/>
              <a:t>K</a:t>
            </a:r>
            <a:r>
              <a:rPr lang="en-US" baseline="-25000" dirty="0" err="1"/>
              <a:t>xx</a:t>
            </a:r>
            <a:r>
              <a:rPr lang="en-US" dirty="0"/>
              <a:t> in QSL state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1718" y="2679780"/>
            <a:ext cx="2021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rgbClr val="0070C0"/>
                </a:solidFill>
              </a:rPr>
              <a:t>Univ. of Tennessee</a:t>
            </a:r>
          </a:p>
          <a:p>
            <a:r>
              <a:rPr lang="en-US" sz="1500" i="1" dirty="0">
                <a:solidFill>
                  <a:srgbClr val="0070C0"/>
                </a:solidFill>
              </a:rPr>
              <a:t>Oak Ridge National Lab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B779E1-FBFD-4157-B829-31035FB974F2}"/>
              </a:ext>
            </a:extLst>
          </p:cNvPr>
          <p:cNvGrpSpPr/>
          <p:nvPr/>
        </p:nvGrpSpPr>
        <p:grpSpPr>
          <a:xfrm>
            <a:off x="651636" y="5867400"/>
            <a:ext cx="6452902" cy="535745"/>
            <a:chOff x="53681" y="5414144"/>
            <a:chExt cx="6452902" cy="535745"/>
          </a:xfrm>
        </p:grpSpPr>
        <p:sp>
          <p:nvSpPr>
            <p:cNvPr id="19" name="TextBox 18"/>
            <p:cNvSpPr txBox="1"/>
            <p:nvPr/>
          </p:nvSpPr>
          <p:spPr>
            <a:xfrm>
              <a:off x="2422836" y="5523970"/>
              <a:ext cx="4083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Supported by GB Moore Foundation, DOE, NSF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681" y="5414144"/>
              <a:ext cx="2344352" cy="535745"/>
              <a:chOff x="29817" y="6169177"/>
              <a:chExt cx="3125802" cy="71432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17" y="6172200"/>
                <a:ext cx="1714500" cy="6858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5430" y="6169177"/>
                <a:ext cx="690189" cy="66220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8770" y="6169177"/>
                <a:ext cx="728806" cy="714327"/>
              </a:xfrm>
              <a:prstGeom prst="rect">
                <a:avLst/>
              </a:prstGeom>
            </p:spPr>
          </p:pic>
        </p:grpSp>
      </p:grpSp>
      <p:sp>
        <p:nvSpPr>
          <p:cNvPr id="42" name="TextBox 41"/>
          <p:cNvSpPr txBox="1"/>
          <p:nvPr/>
        </p:nvSpPr>
        <p:spPr>
          <a:xfrm>
            <a:off x="3590538" y="2784455"/>
            <a:ext cx="158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Princeton Univ.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26242" y="1219200"/>
            <a:ext cx="4017758" cy="1484184"/>
            <a:chOff x="6689939" y="796553"/>
            <a:chExt cx="5357011" cy="197891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0" t="4702" r="22414" b="30635"/>
            <a:stretch/>
          </p:blipFill>
          <p:spPr>
            <a:xfrm>
              <a:off x="8100516" y="796554"/>
              <a:ext cx="960280" cy="130260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6" t="1859" r="11164" b="26308"/>
            <a:stretch/>
          </p:blipFill>
          <p:spPr>
            <a:xfrm>
              <a:off x="9056293" y="796553"/>
              <a:ext cx="949488" cy="130260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t="4558" r="7189" b="20809"/>
            <a:stretch/>
          </p:blipFill>
          <p:spPr>
            <a:xfrm>
              <a:off x="10014266" y="807268"/>
              <a:ext cx="959444" cy="130260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058523" y="2159912"/>
              <a:ext cx="120922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A. Banerjee</a:t>
              </a:r>
            </a:p>
            <a:p>
              <a:r>
                <a:rPr lang="en-US" sz="1200" dirty="0"/>
                <a:t>(Purdue U.)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66266" y="2174714"/>
              <a:ext cx="1211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D. Mandrus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64931" y="2126276"/>
              <a:ext cx="985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S. Nagler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8" r="4881" b="18736"/>
            <a:stretch/>
          </p:blipFill>
          <p:spPr>
            <a:xfrm>
              <a:off x="6973027" y="807268"/>
              <a:ext cx="1141658" cy="112604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689939" y="1970344"/>
              <a:ext cx="1644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P. </a:t>
              </a:r>
              <a:r>
                <a:rPr lang="en-US" sz="1200" dirty="0" err="1"/>
                <a:t>Lampen</a:t>
              </a:r>
              <a:r>
                <a:rPr lang="en-US" sz="1200" dirty="0"/>
                <a:t>-Kelley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r="22463" b="22307"/>
            <a:stretch/>
          </p:blipFill>
          <p:spPr>
            <a:xfrm>
              <a:off x="10990184" y="807268"/>
              <a:ext cx="1056766" cy="133755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1112659" y="2113746"/>
              <a:ext cx="79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JQ Yan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71718" y="0"/>
            <a:ext cx="1922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Princeton, July 12, 2023</a:t>
            </a:r>
          </a:p>
        </p:txBody>
      </p:sp>
      <p:pic>
        <p:nvPicPr>
          <p:cNvPr id="34" name="Picture 12" descr="pu_lg_sm">
            <a:extLst>
              <a:ext uri="{FF2B5EF4-FFF2-40B4-BE49-F238E27FC236}">
                <a16:creationId xmlns:a16="http://schemas.microsoft.com/office/drawing/2014/main" id="{7AD2C01F-62FF-4397-AC5B-355EDA85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-2"/>
            <a:ext cx="848379" cy="92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37F4FD-307C-4865-88C3-075028196910}"/>
              </a:ext>
            </a:extLst>
          </p:cNvPr>
          <p:cNvSpPr txBox="1"/>
          <p:nvPr/>
        </p:nvSpPr>
        <p:spPr>
          <a:xfrm>
            <a:off x="6122938" y="4876800"/>
            <a:ext cx="255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Czajka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 et al., Nat. Phys. 2021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200" y="1143000"/>
            <a:ext cx="4611107" cy="1834396"/>
            <a:chOff x="348595" y="1168550"/>
            <a:chExt cx="4611107" cy="1834396"/>
          </a:xfrm>
        </p:grpSpPr>
        <p:grpSp>
          <p:nvGrpSpPr>
            <p:cNvPr id="25" name="Group 24"/>
            <p:cNvGrpSpPr/>
            <p:nvPr/>
          </p:nvGrpSpPr>
          <p:grpSpPr>
            <a:xfrm>
              <a:off x="348595" y="1168550"/>
              <a:ext cx="3150087" cy="1834396"/>
              <a:chOff x="1734646" y="721696"/>
              <a:chExt cx="4200116" cy="244586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1382" y="742951"/>
                <a:ext cx="1331135" cy="166391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2517" y="721930"/>
                <a:ext cx="1347952" cy="168494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82" r="5185" b="14910"/>
              <a:stretch/>
            </p:blipFill>
            <p:spPr>
              <a:xfrm>
                <a:off x="4557487" y="721696"/>
                <a:ext cx="1234399" cy="165083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734646" y="2358242"/>
                <a:ext cx="125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Peter Czajka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48841" y="2372764"/>
                <a:ext cx="102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Tong Gao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80175" y="2305782"/>
                <a:ext cx="1454587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Max </a:t>
                </a:r>
              </a:p>
              <a:p>
                <a:r>
                  <a:rPr lang="en-US" sz="1200" dirty="0"/>
                  <a:t>Hirschberger</a:t>
                </a:r>
              </a:p>
              <a:p>
                <a:r>
                  <a:rPr lang="en-US" sz="1200" dirty="0"/>
                  <a:t>(RIKEN, Tokyo)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3" y="1244751"/>
              <a:ext cx="773019" cy="108817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343400" y="2362200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NPO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5" r="7281" b="18325"/>
            <a:stretch/>
          </p:blipFill>
          <p:spPr>
            <a:xfrm>
              <a:off x="3352801" y="1219200"/>
              <a:ext cx="838200" cy="108817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352800" y="2362200"/>
              <a:ext cx="833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Nick Quirk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76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7F485-0167-4338-9B3D-6BA3C37FD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73" y="866913"/>
            <a:ext cx="4836320" cy="34385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0268CC-C716-449E-856B-FDF07475059E}"/>
              </a:ext>
            </a:extLst>
          </p:cNvPr>
          <p:cNvGrpSpPr/>
          <p:nvPr/>
        </p:nvGrpSpPr>
        <p:grpSpPr>
          <a:xfrm>
            <a:off x="152400" y="3699"/>
            <a:ext cx="5425826" cy="4148278"/>
            <a:chOff x="4414347" y="1149097"/>
            <a:chExt cx="5425826" cy="41482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21F77E-ACAE-4F7F-AE01-4690F0D7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4347" y="2108410"/>
              <a:ext cx="3909872" cy="3188965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DA22852-77AA-4066-8707-F03B9A928A33}"/>
                </a:ext>
              </a:extLst>
            </p:cNvPr>
            <p:cNvCxnSpPr/>
            <p:nvPr/>
          </p:nvCxnSpPr>
          <p:spPr>
            <a:xfrm>
              <a:off x="6053958" y="3425831"/>
              <a:ext cx="0" cy="2770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05EB6C-C06E-4801-BAB6-B6AD3BB64F1B}"/>
                </a:ext>
              </a:extLst>
            </p:cNvPr>
            <p:cNvSpPr txBox="1"/>
            <p:nvPr/>
          </p:nvSpPr>
          <p:spPr>
            <a:xfrm>
              <a:off x="5560285" y="3125298"/>
              <a:ext cx="67197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300 µK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A23454-BAFB-43F3-8E0D-4BEBDC7EEAF8}"/>
                </a:ext>
              </a:extLst>
            </p:cNvPr>
            <p:cNvGrpSpPr/>
            <p:nvPr/>
          </p:nvGrpSpPr>
          <p:grpSpPr>
            <a:xfrm>
              <a:off x="5774658" y="2424544"/>
              <a:ext cx="1832458" cy="659681"/>
              <a:chOff x="7930771" y="713562"/>
              <a:chExt cx="2443278" cy="879574"/>
            </a:xfrm>
          </p:grpSpPr>
          <p:sp>
            <p:nvSpPr>
              <p:cNvPr id="11" name="Up Arrow 17">
                <a:extLst>
                  <a:ext uri="{FF2B5EF4-FFF2-40B4-BE49-F238E27FC236}">
                    <a16:creationId xmlns:a16="http://schemas.microsoft.com/office/drawing/2014/main" id="{85CFA11F-1152-40E2-821D-EB224B3971B1}"/>
                  </a:ext>
                </a:extLst>
              </p:cNvPr>
              <p:cNvSpPr/>
              <p:nvPr/>
            </p:nvSpPr>
            <p:spPr>
              <a:xfrm>
                <a:off x="9820695" y="713562"/>
                <a:ext cx="260085" cy="719275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B9C08D-626E-435C-AACF-E849A80521F9}"/>
                  </a:ext>
                </a:extLst>
              </p:cNvPr>
              <p:cNvSpPr txBox="1"/>
              <p:nvPr/>
            </p:nvSpPr>
            <p:spPr>
              <a:xfrm>
                <a:off x="9982489" y="888533"/>
                <a:ext cx="39156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/>
                  <a:t>H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072B4C8-45CE-4FDB-8C2A-CE7D0C0AC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0771" y="775957"/>
                <a:ext cx="1831843" cy="81717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E5B93B-3071-4E84-ACF5-A9CE0AC3DD0B}"/>
                    </a:ext>
                  </a:extLst>
                </p:cNvPr>
                <p:cNvSpPr txBox="1"/>
                <p:nvPr/>
              </p:nvSpPr>
              <p:spPr>
                <a:xfrm>
                  <a:off x="4626245" y="1149097"/>
                  <a:ext cx="52139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No thermal Hall signal from 0.29 to 5 K for 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</m:t>
                      </m:r>
                    </m:oMath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E5B93B-3071-4E84-ACF5-A9CE0AC3D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245" y="1149097"/>
                  <a:ext cx="5213928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1287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3B0378-8D0B-42BA-A679-1249A5932CB7}"/>
                    </a:ext>
                  </a:extLst>
                </p:cNvPr>
                <p:cNvSpPr txBox="1"/>
                <p:nvPr/>
              </p:nvSpPr>
              <p:spPr>
                <a:xfrm>
                  <a:off x="5143502" y="1777600"/>
                  <a:ext cx="34476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Resolution to 50 µK, uncertainty of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±150 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μK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3B0378-8D0B-42BA-A679-1249A5932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502" y="1777600"/>
                  <a:ext cx="344767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31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04512E-94FE-4D00-BA1A-3C8AE2FF2399}"/>
              </a:ext>
            </a:extLst>
          </p:cNvPr>
          <p:cNvSpPr txBox="1"/>
          <p:nvPr/>
        </p:nvSpPr>
        <p:spPr>
          <a:xfrm>
            <a:off x="6553198" y="31131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B||a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BFDD92-348F-415A-93CE-1B3C84323B40}"/>
              </a:ext>
            </a:extLst>
          </p:cNvPr>
          <p:cNvSpPr txBox="1"/>
          <p:nvPr/>
        </p:nvSpPr>
        <p:spPr>
          <a:xfrm>
            <a:off x="1995177" y="305966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B||b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EC43C-302A-41B9-B7D4-72C3170BA316}"/>
              </a:ext>
            </a:extLst>
          </p:cNvPr>
          <p:cNvSpPr txBox="1"/>
          <p:nvPr/>
        </p:nvSpPr>
        <p:spPr>
          <a:xfrm>
            <a:off x="364298" y="4585401"/>
            <a:ext cx="4893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  <a:r>
              <a:rPr lang="en-US" b="1" dirty="0"/>
              <a:t>H</a:t>
            </a:r>
            <a:r>
              <a:rPr lang="en-US" dirty="0"/>
              <a:t>||</a:t>
            </a:r>
            <a:r>
              <a:rPr lang="en-US" b="1" dirty="0"/>
              <a:t>a</a:t>
            </a:r>
            <a:r>
              <a:rPr lang="en-US" dirty="0"/>
              <a:t>, thermal Hall signal emerges above 3 K.</a:t>
            </a:r>
          </a:p>
          <a:p>
            <a:endParaRPr lang="en-US" dirty="0"/>
          </a:p>
          <a:p>
            <a:r>
              <a:rPr lang="en-US" dirty="0"/>
              <a:t>First reported by Kyoto group (Yokoi et al.)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C3BF3C-BF6A-4F06-A729-3513BE942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6369" y="4275846"/>
            <a:ext cx="3326921" cy="2692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017495-FCF4-4BCF-B469-E448DEF4859B}"/>
              </a:ext>
            </a:extLst>
          </p:cNvPr>
          <p:cNvSpPr txBox="1"/>
          <p:nvPr/>
        </p:nvSpPr>
        <p:spPr>
          <a:xfrm>
            <a:off x="6019800" y="4791476"/>
            <a:ext cx="13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Peter Czajka</a:t>
            </a:r>
          </a:p>
        </p:txBody>
      </p:sp>
    </p:spTree>
    <p:extLst>
      <p:ext uri="{BB962C8B-B14F-4D97-AF65-F5344CB8AC3E}">
        <p14:creationId xmlns:p14="http://schemas.microsoft.com/office/powerpoint/2010/main" val="287330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95" y="252853"/>
            <a:ext cx="4802566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715366" cy="3858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C8A617-F147-4277-B201-A5B135AFC468}"/>
                  </a:ext>
                </a:extLst>
              </p:cNvPr>
              <p:cNvSpPr txBox="1"/>
              <p:nvPr/>
            </p:nvSpPr>
            <p:spPr>
              <a:xfrm>
                <a:off x="1143000" y="111664"/>
                <a:ext cx="3141053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Curves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</m:oMath>
                </a14:m>
                <a:r>
                  <a:rPr lang="en-US" sz="2000" dirty="0"/>
                  <a:t> vs. </a:t>
                </a:r>
                <a:r>
                  <a:rPr lang="en-US" sz="2000" i="1" dirty="0"/>
                  <a:t>B</a:t>
                </a:r>
                <a:r>
                  <a:rPr lang="en-US" sz="2000" dirty="0"/>
                  <a:t> at fixed </a:t>
                </a:r>
                <a:r>
                  <a:rPr lang="en-US" sz="2000" i="1" dirty="0"/>
                  <a:t>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C8A617-F147-4277-B201-A5B135AFC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1664"/>
                <a:ext cx="3141053" cy="424283"/>
              </a:xfrm>
              <a:prstGeom prst="rect">
                <a:avLst/>
              </a:prstGeom>
              <a:blipFill>
                <a:blip r:embed="rId4"/>
                <a:stretch>
                  <a:fillRect l="-2136" t="-5714" r="-9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CA4ABA-8960-474F-BC2D-EBEBA74376EC}"/>
                  </a:ext>
                </a:extLst>
              </p:cNvPr>
              <p:cNvSpPr txBox="1"/>
              <p:nvPr/>
            </p:nvSpPr>
            <p:spPr>
              <a:xfrm>
                <a:off x="5334000" y="111663"/>
                <a:ext cx="3003771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Inferred curves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000" dirty="0"/>
                  <a:t> vs. </a:t>
                </a:r>
                <a:r>
                  <a:rPr lang="en-US" sz="2000" i="1" dirty="0"/>
                  <a:t>B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CA4ABA-8960-474F-BC2D-EBEBA743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11663"/>
                <a:ext cx="3003771" cy="424283"/>
              </a:xfrm>
              <a:prstGeom prst="rect">
                <a:avLst/>
              </a:prstGeom>
              <a:blipFill>
                <a:blip r:embed="rId5"/>
                <a:stretch>
                  <a:fillRect l="-2028" t="-5714" r="-10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920FDE-0EFF-44EB-963E-9AA8302A2567}"/>
                  </a:ext>
                </a:extLst>
              </p:cNvPr>
              <p:cNvSpPr txBox="1"/>
              <p:nvPr/>
            </p:nvSpPr>
            <p:spPr>
              <a:xfrm>
                <a:off x="691476" y="4200536"/>
                <a:ext cx="7913448" cy="396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</a:t>
                </a:r>
                <a:r>
                  <a:rPr lang="en-US" i="1" dirty="0"/>
                  <a:t>B</a:t>
                </a:r>
                <a:r>
                  <a:rPr lang="en-US" dirty="0"/>
                  <a:t>&gt;10 T and </a:t>
                </a:r>
                <a:r>
                  <a:rPr lang="en-US" i="1" dirty="0"/>
                  <a:t>T</a:t>
                </a:r>
                <a:r>
                  <a:rPr lang="en-US" dirty="0"/>
                  <a:t>&lt;4 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has huge uncertainties (product of 0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920FDE-0EFF-44EB-963E-9AA8302A2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76" y="4200536"/>
                <a:ext cx="7913448" cy="396775"/>
              </a:xfrm>
              <a:prstGeom prst="rect">
                <a:avLst/>
              </a:prstGeom>
              <a:blipFill>
                <a:blip r:embed="rId6"/>
                <a:stretch>
                  <a:fillRect l="-616"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1F4613-34D0-41A5-A221-9A66F4C27511}"/>
              </a:ext>
            </a:extLst>
          </p:cNvPr>
          <p:cNvCxnSpPr/>
          <p:nvPr/>
        </p:nvCxnSpPr>
        <p:spPr>
          <a:xfrm flipV="1">
            <a:off x="7728171" y="3025725"/>
            <a:ext cx="609600" cy="12399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838E89-1273-4A48-9A7C-F3FAC540B3CB}"/>
                  </a:ext>
                </a:extLst>
              </p:cNvPr>
              <p:cNvSpPr txBox="1"/>
              <p:nvPr/>
            </p:nvSpPr>
            <p:spPr>
              <a:xfrm>
                <a:off x="733148" y="4710806"/>
                <a:ext cx="4509696" cy="39126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is strongly </a:t>
                </a:r>
                <a:r>
                  <a:rPr lang="en-US" i="1" dirty="0"/>
                  <a:t>T</a:t>
                </a:r>
                <a:r>
                  <a:rPr lang="en-US" dirty="0"/>
                  <a:t> dependent at all </a:t>
                </a:r>
                <a:r>
                  <a:rPr lang="en-US" i="1" dirty="0"/>
                  <a:t>B</a:t>
                </a:r>
                <a:r>
                  <a:rPr lang="en-US" dirty="0"/>
                  <a:t> measured.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838E89-1273-4A48-9A7C-F3FAC540B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48" y="4710806"/>
                <a:ext cx="4509696" cy="391261"/>
              </a:xfrm>
              <a:prstGeom prst="rect">
                <a:avLst/>
              </a:prstGeom>
              <a:blipFill>
                <a:blip r:embed="rId7"/>
                <a:stretch>
                  <a:fillRect t="-7813" r="-541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5486400"/>
                <a:ext cx="566700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Non-intersecting curves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suggests taking fixed-</a:t>
                </a:r>
                <a:r>
                  <a:rPr lang="en-US" i="1" dirty="0"/>
                  <a:t>T</a:t>
                </a:r>
                <a:r>
                  <a:rPr lang="en-US" dirty="0"/>
                  <a:t> cuts.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486400"/>
                <a:ext cx="5667001" cy="391261"/>
              </a:xfrm>
              <a:prstGeom prst="rect">
                <a:avLst/>
              </a:prstGeom>
              <a:blipFill rotWithShape="0">
                <a:blip r:embed="rId8"/>
                <a:stretch>
                  <a:fillRect l="-860" t="-6250" r="-968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8001000" y="2133600"/>
            <a:ext cx="1143000" cy="1447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9" y="606501"/>
            <a:ext cx="4343400" cy="3514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32" y="399358"/>
            <a:ext cx="4893342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D7F823-049B-4AFF-955E-D93350A88455}"/>
                  </a:ext>
                </a:extLst>
              </p:cNvPr>
              <p:cNvSpPr txBox="1"/>
              <p:nvPr/>
            </p:nvSpPr>
            <p:spPr>
              <a:xfrm>
                <a:off x="1182779" y="491560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a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D7F823-049B-4AFF-955E-D93350A88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779" y="491560"/>
                <a:ext cx="639919" cy="369332"/>
              </a:xfrm>
              <a:prstGeom prst="rect">
                <a:avLst/>
              </a:prstGeom>
              <a:blipFill>
                <a:blip r:embed="rId4"/>
                <a:stretch>
                  <a:fillRect l="-7619" t="-10000" r="-85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4A53820-BC3C-4552-AD9A-5744BC9728FB}"/>
              </a:ext>
            </a:extLst>
          </p:cNvPr>
          <p:cNvSpPr txBox="1"/>
          <p:nvPr/>
        </p:nvSpPr>
        <p:spPr>
          <a:xfrm>
            <a:off x="704045" y="3992810"/>
            <a:ext cx="34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Hall signal </a:t>
            </a:r>
            <a:r>
              <a:rPr lang="en-US" dirty="0" err="1"/>
              <a:t>antisymm</a:t>
            </a:r>
            <a:r>
              <a:rPr lang="en-US" dirty="0"/>
              <a:t>. in </a:t>
            </a:r>
            <a:r>
              <a:rPr lang="en-US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ECBD95-EC5B-428F-B36E-032C4D7B28F0}"/>
                  </a:ext>
                </a:extLst>
              </p:cNvPr>
              <p:cNvSpPr txBox="1"/>
              <p:nvPr/>
            </p:nvSpPr>
            <p:spPr>
              <a:xfrm>
                <a:off x="4789084" y="4013727"/>
                <a:ext cx="29574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Color map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:r>
                  <a:rPr lang="en-US" i="1" dirty="0"/>
                  <a:t>B-T</a:t>
                </a:r>
                <a:r>
                  <a:rPr lang="en-US" dirty="0"/>
                  <a:t> plane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ECBD95-EC5B-428F-B36E-032C4D7B2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84" y="4013727"/>
                <a:ext cx="2957476" cy="391261"/>
              </a:xfrm>
              <a:prstGeom prst="rect">
                <a:avLst/>
              </a:prstGeom>
              <a:blipFill>
                <a:blip r:embed="rId5"/>
                <a:stretch>
                  <a:fillRect l="-1856" t="-6154" r="-825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42FFF1E-FB2E-4C80-B98B-9B41A91BD7BF}"/>
              </a:ext>
            </a:extLst>
          </p:cNvPr>
          <p:cNvSpPr txBox="1"/>
          <p:nvPr/>
        </p:nvSpPr>
        <p:spPr>
          <a:xfrm>
            <a:off x="4969698" y="4404988"/>
            <a:ext cx="1964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Small negative region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E719FD-043E-43C9-ACDD-D5C75AF3CB07}"/>
              </a:ext>
            </a:extLst>
          </p:cNvPr>
          <p:cNvCxnSpPr>
            <a:cxnSpLocks/>
          </p:cNvCxnSpPr>
          <p:nvPr/>
        </p:nvCxnSpPr>
        <p:spPr>
          <a:xfrm flipV="1">
            <a:off x="5702124" y="3376687"/>
            <a:ext cx="393876" cy="105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2740F7-D6A8-4B62-8A29-E932317B3A48}"/>
              </a:ext>
            </a:extLst>
          </p:cNvPr>
          <p:cNvSpPr txBox="1"/>
          <p:nvPr/>
        </p:nvSpPr>
        <p:spPr>
          <a:xfrm>
            <a:off x="-11058" y="5755"/>
            <a:ext cx="9144000" cy="4154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thermal Hall effect for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||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099DAD-15EC-449F-BB0B-0C30E554D595}"/>
              </a:ext>
            </a:extLst>
          </p:cNvPr>
          <p:cNvGrpSpPr/>
          <p:nvPr/>
        </p:nvGrpSpPr>
        <p:grpSpPr>
          <a:xfrm>
            <a:off x="990600" y="968413"/>
            <a:ext cx="1704790" cy="696757"/>
            <a:chOff x="354563" y="857250"/>
            <a:chExt cx="2276670" cy="9342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6EAD3A-7553-4F0C-97BB-290C10EA4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563" y="857250"/>
              <a:ext cx="2039966" cy="93422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B2A497-F7C6-4EBE-9254-2D77773EF78B}"/>
                </a:ext>
              </a:extLst>
            </p:cNvPr>
            <p:cNvCxnSpPr/>
            <p:nvPr/>
          </p:nvCxnSpPr>
          <p:spPr>
            <a:xfrm>
              <a:off x="800100" y="1277295"/>
              <a:ext cx="18311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ABF074-8EF2-49F6-A00C-151440C8F473}"/>
              </a:ext>
            </a:extLst>
          </p:cNvPr>
          <p:cNvSpPr txBox="1"/>
          <p:nvPr/>
        </p:nvSpPr>
        <p:spPr>
          <a:xfrm>
            <a:off x="1185622" y="1990771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 = 7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208F3A-A07F-46A2-B32A-2319FACBE1E1}"/>
                  </a:ext>
                </a:extLst>
              </p:cNvPr>
              <p:cNvSpPr txBox="1"/>
              <p:nvPr/>
            </p:nvSpPr>
            <p:spPr>
              <a:xfrm>
                <a:off x="860677" y="4908316"/>
                <a:ext cx="2298258" cy="69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𝒙𝒚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208F3A-A07F-46A2-B32A-2319FACBE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77" y="4908316"/>
                <a:ext cx="2298258" cy="697242"/>
              </a:xfrm>
              <a:prstGeom prst="rect">
                <a:avLst/>
              </a:prstGeom>
              <a:blipFill>
                <a:blip r:embed="rId7"/>
                <a:stretch>
                  <a:fillRect l="-2122" t="-3478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D6594C1-2568-4B10-A8FD-5032AB8060E3}"/>
              </a:ext>
            </a:extLst>
          </p:cNvPr>
          <p:cNvSpPr/>
          <p:nvPr/>
        </p:nvSpPr>
        <p:spPr>
          <a:xfrm>
            <a:off x="3625202" y="5031054"/>
            <a:ext cx="4547720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en-US" dirty="0"/>
              <a:t>Confirms findings of Yokoi et al. (</a:t>
            </a:r>
            <a:r>
              <a:rPr lang="en-US" i="1" dirty="0"/>
              <a:t>Science</a:t>
            </a:r>
            <a:r>
              <a:rPr lang="en-US" dirty="0"/>
              <a:t> 2021)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914400"/>
            <a:ext cx="119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~50 curves</a:t>
            </a:r>
          </a:p>
        </p:txBody>
      </p:sp>
    </p:spTree>
    <p:extLst>
      <p:ext uri="{BB962C8B-B14F-4D97-AF65-F5344CB8AC3E}">
        <p14:creationId xmlns:p14="http://schemas.microsoft.com/office/powerpoint/2010/main" val="383572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62E4F-A9A9-4217-B78D-E79B75602D0D}"/>
              </a:ext>
            </a:extLst>
          </p:cNvPr>
          <p:cNvSpPr txBox="1"/>
          <p:nvPr/>
        </p:nvSpPr>
        <p:spPr>
          <a:xfrm>
            <a:off x="2047045" y="2209800"/>
            <a:ext cx="504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Berry Curvature and chiral edge modes</a:t>
            </a:r>
          </a:p>
        </p:txBody>
      </p:sp>
    </p:spTree>
    <p:extLst>
      <p:ext uri="{BB962C8B-B14F-4D97-AF65-F5344CB8AC3E}">
        <p14:creationId xmlns:p14="http://schemas.microsoft.com/office/powerpoint/2010/main" val="300463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01BD1-137F-4925-88EF-BEDAD02D5FFC}"/>
                  </a:ext>
                </a:extLst>
              </p:cNvPr>
              <p:cNvSpPr txBox="1"/>
              <p:nvPr/>
            </p:nvSpPr>
            <p:spPr>
              <a:xfrm>
                <a:off x="1293036" y="1917215"/>
                <a:ext cx="2200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01BD1-137F-4925-88EF-BEDAD02D5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36" y="1917215"/>
                <a:ext cx="2200602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463D670-63B6-4862-8B60-CD398CA4C1BA}"/>
              </a:ext>
            </a:extLst>
          </p:cNvPr>
          <p:cNvSpPr txBox="1"/>
          <p:nvPr/>
        </p:nvSpPr>
        <p:spPr>
          <a:xfrm>
            <a:off x="861326" y="1418294"/>
            <a:ext cx="289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Luttinger</a:t>
            </a:r>
            <a:r>
              <a:rPr lang="en-US" dirty="0"/>
              <a:t> anomalous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7BA314-2EB4-4E1A-B8E2-7546362889F5}"/>
                  </a:ext>
                </a:extLst>
              </p:cNvPr>
              <p:cNvSpPr txBox="1"/>
              <p:nvPr/>
            </p:nvSpPr>
            <p:spPr>
              <a:xfrm>
                <a:off x="1145857" y="2802100"/>
                <a:ext cx="3545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Berry curvature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</m:t>
                    </m:r>
                  </m:oMath>
                </a14:m>
                <a:r>
                  <a:rPr lang="en-US" dirty="0"/>
                  <a:t>Wall potential </a:t>
                </a:r>
                <a:r>
                  <a:rPr lang="en-US" i="1" dirty="0"/>
                  <a:t>U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7BA314-2EB4-4E1A-B8E2-754636288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57" y="2802100"/>
                <a:ext cx="3545907" cy="369332"/>
              </a:xfrm>
              <a:prstGeom prst="rect">
                <a:avLst/>
              </a:prstGeom>
              <a:blipFill>
                <a:blip r:embed="rId3"/>
                <a:stretch>
                  <a:fillRect l="-1546" t="-10000" r="-34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EFCDA9A-11FC-4183-85E8-B42C23AD8045}"/>
              </a:ext>
            </a:extLst>
          </p:cNvPr>
          <p:cNvSpPr txBox="1"/>
          <p:nvPr/>
        </p:nvSpPr>
        <p:spPr>
          <a:xfrm>
            <a:off x="353810" y="297860"/>
            <a:ext cx="821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excitations can exhibit a thermal Hall effect    (</a:t>
            </a:r>
            <a:r>
              <a:rPr lang="en-US" dirty="0" err="1"/>
              <a:t>Hirschbeger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Science</a:t>
            </a:r>
            <a:r>
              <a:rPr lang="en-US" dirty="0"/>
              <a:t> 2015)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FCCEB9-1DDB-4D21-95EA-6EE065BC1BAC}"/>
              </a:ext>
            </a:extLst>
          </p:cNvPr>
          <p:cNvSpPr txBox="1"/>
          <p:nvPr/>
        </p:nvSpPr>
        <p:spPr>
          <a:xfrm>
            <a:off x="1109210" y="3579139"/>
            <a:ext cx="380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Leads to a chiral edge thermal current.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A3656-6952-457F-BE6B-0528284DFE46}"/>
                  </a:ext>
                </a:extLst>
              </p:cNvPr>
              <p:cNvSpPr txBox="1"/>
              <p:nvPr/>
            </p:nvSpPr>
            <p:spPr>
              <a:xfrm>
                <a:off x="1168193" y="4311134"/>
                <a:ext cx="4650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a thermal gradient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 finite 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xy</a:t>
                </a:r>
                <a:r>
                  <a:rPr lang="en-US" dirty="0"/>
                  <a:t> emerges.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A3656-6952-457F-BE6B-0528284DF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193" y="4311134"/>
                <a:ext cx="4650889" cy="369332"/>
              </a:xfrm>
              <a:prstGeom prst="rect">
                <a:avLst/>
              </a:prstGeom>
              <a:blipFill>
                <a:blip r:embed="rId16"/>
                <a:stretch>
                  <a:fillRect l="-1180" t="-8197" r="-39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681E18F-570F-4F33-A1EF-A9281CAFE3E9}"/>
              </a:ext>
            </a:extLst>
          </p:cNvPr>
          <p:cNvGrpSpPr/>
          <p:nvPr/>
        </p:nvGrpSpPr>
        <p:grpSpPr>
          <a:xfrm>
            <a:off x="6400800" y="1019844"/>
            <a:ext cx="2308576" cy="2760512"/>
            <a:chOff x="6880502" y="1066800"/>
            <a:chExt cx="2308576" cy="276051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A8D952-E6B7-4905-B19E-C66363EF4AE4}"/>
                </a:ext>
              </a:extLst>
            </p:cNvPr>
            <p:cNvGrpSpPr/>
            <p:nvPr/>
          </p:nvGrpSpPr>
          <p:grpSpPr>
            <a:xfrm>
              <a:off x="6880502" y="1066800"/>
              <a:ext cx="2308576" cy="2760512"/>
              <a:chOff x="6553199" y="1196964"/>
              <a:chExt cx="2308576" cy="276051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5D28624-2570-4F2E-B925-041923251937}"/>
                  </a:ext>
                </a:extLst>
              </p:cNvPr>
              <p:cNvGrpSpPr/>
              <p:nvPr/>
            </p:nvGrpSpPr>
            <p:grpSpPr>
              <a:xfrm>
                <a:off x="6553199" y="1196964"/>
                <a:ext cx="2308576" cy="2760512"/>
                <a:chOff x="7239000" y="4524153"/>
                <a:chExt cx="1583396" cy="175596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0F14C6BE-A71B-4027-B9D3-3B715CC90D22}"/>
                    </a:ext>
                  </a:extLst>
                </p:cNvPr>
                <p:cNvGrpSpPr/>
                <p:nvPr/>
              </p:nvGrpSpPr>
              <p:grpSpPr>
                <a:xfrm>
                  <a:off x="7239000" y="4719483"/>
                  <a:ext cx="1583396" cy="1560631"/>
                  <a:chOff x="7239000" y="4719483"/>
                  <a:chExt cx="1583396" cy="1560631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ECE161CD-F2B3-4E8A-AF70-73B03BE6ECD0}"/>
                      </a:ext>
                    </a:extLst>
                  </p:cNvPr>
                  <p:cNvSpPr/>
                  <p:nvPr/>
                </p:nvSpPr>
                <p:spPr>
                  <a:xfrm>
                    <a:off x="7239000" y="4719483"/>
                    <a:ext cx="1219200" cy="1224117"/>
                  </a:xfrm>
                  <a:prstGeom prst="rect">
                    <a:avLst/>
                  </a:prstGeom>
                  <a:solidFill>
                    <a:srgbClr val="EAEAEA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8DEB0180-BB0E-42A3-A708-A6E33690936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37933" y="4902897"/>
                        <a:ext cx="40748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8DEB0180-BB0E-42A3-A708-A6E33690936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37933" y="4902897"/>
                        <a:ext cx="407483" cy="369332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0" name="Straight Arrow Connector 9">
                    <a:extLst>
                      <a:ext uri="{FF2B5EF4-FFF2-40B4-BE49-F238E27FC236}">
                        <a16:creationId xmlns:a16="http://schemas.microsoft.com/office/drawing/2014/main" id="{55F2CE67-EA47-494C-98A5-75DD21E7F95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610600" y="5543279"/>
                    <a:ext cx="0" cy="40032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089BF4F4-9DA4-4518-B107-A5B541FC2E7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53400" y="6096000"/>
                    <a:ext cx="381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6434393-30E1-4A7C-BBB2-D1B8D750B025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975" y="5428512"/>
                    <a:ext cx="201421" cy="2349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x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E815B7D-1F16-48EC-8EA1-96262F3FC4AF}"/>
                      </a:ext>
                    </a:extLst>
                  </p:cNvPr>
                  <p:cNvSpPr txBox="1"/>
                  <p:nvPr/>
                </p:nvSpPr>
                <p:spPr>
                  <a:xfrm>
                    <a:off x="8201874" y="6045182"/>
                    <a:ext cx="201421" cy="2349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y</a:t>
                    </a:r>
                  </a:p>
                </p:txBody>
              </p: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7F6F2133-1739-4306-A1B5-23983CA1E28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981720" y="5322332"/>
                    <a:ext cx="0" cy="42110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30841C2A-A330-4F32-AB3D-B49A57C2D8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60376" y="5397440"/>
                        <a:ext cx="69147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7FE0373E-6DEE-4073-87E9-C954FFC40B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60376" y="5397440"/>
                        <a:ext cx="691471" cy="369332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DF2CFCD-56DD-47C6-94AD-893DEA8DE29A}"/>
                    </a:ext>
                  </a:extLst>
                </p:cNvPr>
                <p:cNvSpPr txBox="1"/>
                <p:nvPr/>
              </p:nvSpPr>
              <p:spPr>
                <a:xfrm>
                  <a:off x="7471560" y="5890014"/>
                  <a:ext cx="6026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warm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2AF3D27-AC76-489D-949D-4D4ADFAADC9F}"/>
                    </a:ext>
                  </a:extLst>
                </p:cNvPr>
                <p:cNvSpPr txBox="1"/>
                <p:nvPr/>
              </p:nvSpPr>
              <p:spPr>
                <a:xfrm>
                  <a:off x="7471560" y="4524153"/>
                  <a:ext cx="4893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cool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DA5768F-7D5A-4FEB-9F8C-07F4C7E087C6}"/>
                  </a:ext>
                </a:extLst>
              </p:cNvPr>
              <p:cNvCxnSpPr/>
              <p:nvPr/>
            </p:nvCxnSpPr>
            <p:spPr>
              <a:xfrm flipV="1">
                <a:off x="8246593" y="2101881"/>
                <a:ext cx="15126" cy="60573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E07FDB0-383E-452F-8101-6B36B655EA9B}"/>
                  </a:ext>
                </a:extLst>
              </p:cNvPr>
              <p:cNvCxnSpPr/>
              <p:nvPr/>
            </p:nvCxnSpPr>
            <p:spPr>
              <a:xfrm flipH="1">
                <a:off x="7112872" y="1566297"/>
                <a:ext cx="62545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DE26635-5C6B-43CC-A20C-18DFB7C7BCB7}"/>
                  </a:ext>
                </a:extLst>
              </p:cNvPr>
              <p:cNvCxnSpPr/>
              <p:nvPr/>
            </p:nvCxnSpPr>
            <p:spPr>
              <a:xfrm>
                <a:off x="6629400" y="2155441"/>
                <a:ext cx="0" cy="57513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E34840E-D7F0-410B-9CB2-D21150A96964}"/>
                  </a:ext>
                </a:extLst>
              </p:cNvPr>
              <p:cNvCxnSpPr/>
              <p:nvPr/>
            </p:nvCxnSpPr>
            <p:spPr>
              <a:xfrm>
                <a:off x="7128727" y="3349289"/>
                <a:ext cx="69543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5D4582-47B4-49A4-8DE4-A7B6D1F0D657}"/>
                </a:ext>
              </a:extLst>
            </p:cNvPr>
            <p:cNvGrpSpPr/>
            <p:nvPr/>
          </p:nvGrpSpPr>
          <p:grpSpPr>
            <a:xfrm>
              <a:off x="7170842" y="1690321"/>
              <a:ext cx="299782" cy="287622"/>
              <a:chOff x="5332119" y="1937430"/>
              <a:chExt cx="299782" cy="28762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5247264-40DA-4AD7-B5EB-A22B64F3A76D}"/>
                  </a:ext>
                </a:extLst>
              </p:cNvPr>
              <p:cNvSpPr/>
              <p:nvPr/>
            </p:nvSpPr>
            <p:spPr>
              <a:xfrm>
                <a:off x="5332119" y="1937430"/>
                <a:ext cx="299782" cy="287622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6194CD4-0A8E-497E-9AE0-EF14903961F7}"/>
                  </a:ext>
                </a:extLst>
              </p:cNvPr>
              <p:cNvGrpSpPr/>
              <p:nvPr/>
            </p:nvGrpSpPr>
            <p:grpSpPr>
              <a:xfrm>
                <a:off x="5398999" y="1976751"/>
                <a:ext cx="229877" cy="208979"/>
                <a:chOff x="5859119" y="2229421"/>
                <a:chExt cx="229877" cy="2089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7EF763C-3F18-442A-8AC7-873FED0B4745}"/>
                    </a:ext>
                  </a:extLst>
                </p:cNvPr>
                <p:cNvCxnSpPr/>
                <p:nvPr/>
              </p:nvCxnSpPr>
              <p:spPr>
                <a:xfrm flipV="1">
                  <a:off x="5867400" y="2229421"/>
                  <a:ext cx="198585" cy="20897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8E6F4E3-600B-44F4-ACAE-95D68F9AD9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5891998" y="2217261"/>
                  <a:ext cx="164120" cy="22987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76729D5-4B27-433C-AFC7-85BA63A51827}"/>
              </a:ext>
            </a:extLst>
          </p:cNvPr>
          <p:cNvSpPr txBox="1"/>
          <p:nvPr/>
        </p:nvSpPr>
        <p:spPr>
          <a:xfrm>
            <a:off x="1140556" y="5093549"/>
            <a:ext cx="398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Nagaosa</a:t>
            </a:r>
            <a:r>
              <a:rPr lang="en-US" dirty="0"/>
              <a:t> </a:t>
            </a:r>
            <a:r>
              <a:rPr lang="en-US" i="1" dirty="0"/>
              <a:t>et al., Rev. Mod. Phys.</a:t>
            </a:r>
            <a:r>
              <a:rPr lang="en-US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249296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57200" y="76200"/>
            <a:ext cx="4737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Thermal Hall conductivity </a:t>
            </a:r>
            <a:r>
              <a:rPr lang="en-US" sz="2000" i="1" dirty="0" err="1"/>
              <a:t>K</a:t>
            </a:r>
            <a:r>
              <a:rPr lang="en-US" sz="2000" baseline="-25000" dirty="0" err="1"/>
              <a:t>xy</a:t>
            </a:r>
            <a:r>
              <a:rPr lang="en-US" sz="2000" dirty="0"/>
              <a:t> (semiclassical)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92655" y="381000"/>
            <a:ext cx="2687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Kane, Fisher (1996)</a:t>
            </a:r>
          </a:p>
          <a:p>
            <a:r>
              <a:rPr lang="en-US" sz="1600" dirty="0"/>
              <a:t>Cooper, Halperin (1997)</a:t>
            </a:r>
          </a:p>
          <a:p>
            <a:r>
              <a:rPr lang="en-US" sz="1600" dirty="0">
                <a:solidFill>
                  <a:srgbClr val="0066FF"/>
                </a:solidFill>
              </a:rPr>
              <a:t>Matsumoto, Murakami (2011)</a:t>
            </a:r>
          </a:p>
          <a:p>
            <a:r>
              <a:rPr lang="en-US" sz="1600" dirty="0" err="1"/>
              <a:t>Niu</a:t>
            </a:r>
            <a:r>
              <a:rPr lang="en-US" sz="1600" dirty="0"/>
              <a:t> (2011)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81400" y="3505200"/>
                <a:ext cx="2200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505200"/>
                <a:ext cx="220060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3161" y="3506746"/>
            <a:ext cx="20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Luttinger</a:t>
            </a:r>
            <a:r>
              <a:rPr lang="en-US" dirty="0"/>
              <a:t> velocity </a:t>
            </a:r>
            <a:r>
              <a:rPr lang="en-US" b="1" dirty="0" err="1"/>
              <a:t>v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48000" y="4038600"/>
                <a:ext cx="3996030" cy="765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r>
                            <a:rPr lang="el-GR" b="1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38600"/>
                <a:ext cx="3996030" cy="7657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28454" y="5129183"/>
                <a:ext cx="3319498" cy="750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54" y="5129183"/>
                <a:ext cx="3319498" cy="750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2990" y="4265774"/>
                <a:ext cx="2181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Berry curvature </a:t>
                </a:r>
                <a14:m>
                  <m:oMath xmlns:m="http://schemas.openxmlformats.org/officeDocument/2006/math">
                    <m:r>
                      <a:rPr lang="el-GR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0" y="4265774"/>
                <a:ext cx="2181879" cy="369332"/>
              </a:xfrm>
              <a:prstGeom prst="rect">
                <a:avLst/>
              </a:prstGeom>
              <a:blipFill>
                <a:blip r:embed="rId5"/>
                <a:stretch>
                  <a:fillRect l="-2235" t="-10000" r="-11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3959" y="5239739"/>
                <a:ext cx="1737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Chern number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9" y="5239739"/>
                <a:ext cx="1737976" cy="369332"/>
              </a:xfrm>
              <a:prstGeom prst="rect">
                <a:avLst/>
              </a:prstGeom>
              <a:blipFill>
                <a:blip r:embed="rId6"/>
                <a:stretch>
                  <a:fillRect l="-31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480892" y="801507"/>
            <a:ext cx="81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wall </a:t>
            </a:r>
            <a:r>
              <a:rPr lang="en-US" sz="1400" dirty="0" err="1"/>
              <a:t>potl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25304" y="5048423"/>
                <a:ext cx="1383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304" y="5048423"/>
                <a:ext cx="138332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1524000" y="609600"/>
            <a:ext cx="43855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29400" y="3733800"/>
                <a:ext cx="2075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733800"/>
                <a:ext cx="207518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91300" y="3297248"/>
                <a:ext cx="24393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Bose-Einstein </a:t>
                </a:r>
                <a:r>
                  <a:rPr lang="en-US" sz="1600" dirty="0" err="1"/>
                  <a:t>distrib</a:t>
                </a:r>
                <a:r>
                  <a:rPr lang="en-US" sz="1600" dirty="0"/>
                  <a:t>.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3297248"/>
                <a:ext cx="2439386" cy="338554"/>
              </a:xfrm>
              <a:prstGeom prst="rect">
                <a:avLst/>
              </a:prstGeom>
              <a:blipFill>
                <a:blip r:embed="rId10"/>
                <a:stretch>
                  <a:fillRect l="-1250" t="-5455" r="-500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9030" y="5760903"/>
                <a:ext cx="1860060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3399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3399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30" y="5760903"/>
                <a:ext cx="1860060" cy="8188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11ED18A-644F-49D7-AECC-6B2DE151528C}"/>
              </a:ext>
            </a:extLst>
          </p:cNvPr>
          <p:cNvGrpSpPr/>
          <p:nvPr/>
        </p:nvGrpSpPr>
        <p:grpSpPr>
          <a:xfrm>
            <a:off x="3110850" y="838200"/>
            <a:ext cx="4795701" cy="2350532"/>
            <a:chOff x="3110850" y="838200"/>
            <a:chExt cx="4795701" cy="235053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3EC2CE-F93F-4A05-BDEF-176FEA80BC02}"/>
                </a:ext>
              </a:extLst>
            </p:cNvPr>
            <p:cNvGrpSpPr/>
            <p:nvPr/>
          </p:nvGrpSpPr>
          <p:grpSpPr>
            <a:xfrm>
              <a:off x="3110850" y="838200"/>
              <a:ext cx="4795701" cy="2350532"/>
              <a:chOff x="3110850" y="838200"/>
              <a:chExt cx="4795701" cy="235053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110850" y="838200"/>
                <a:ext cx="4795701" cy="2249155"/>
                <a:chOff x="3110850" y="838200"/>
                <a:chExt cx="4795701" cy="224915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88832BA8-53E9-4DF0-BB1E-0A5DA6FFEB59}"/>
                    </a:ext>
                  </a:extLst>
                </p:cNvPr>
                <p:cNvGrpSpPr/>
                <p:nvPr/>
              </p:nvGrpSpPr>
              <p:grpSpPr>
                <a:xfrm>
                  <a:off x="3110850" y="838200"/>
                  <a:ext cx="4795701" cy="2249155"/>
                  <a:chOff x="3110850" y="838200"/>
                  <a:chExt cx="4795701" cy="2249155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3110850" y="838200"/>
                    <a:ext cx="4795701" cy="2249155"/>
                    <a:chOff x="3110850" y="838200"/>
                    <a:chExt cx="4795701" cy="2249155"/>
                  </a:xfrm>
                </p:grpSpPr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3110850" y="904888"/>
                      <a:ext cx="4795701" cy="2182467"/>
                      <a:chOff x="3090631" y="955396"/>
                      <a:chExt cx="4795701" cy="2182467"/>
                    </a:xfrm>
                  </p:grpSpPr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6524164" y="1953294"/>
                        <a:ext cx="1362168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dirty="0"/>
                          <a:t>Bose </a:t>
                        </a:r>
                        <a:r>
                          <a:rPr lang="en-US" sz="1600" dirty="0" err="1"/>
                          <a:t>distrib</a:t>
                        </a:r>
                        <a:r>
                          <a:rPr lang="en-US" sz="1600" dirty="0"/>
                          <a:t> </a:t>
                        </a:r>
                        <a:r>
                          <a:rPr lang="en-US" sz="1600" dirty="0">
                            <a:sym typeface="Symbol" panose="05050102010706020507" pitchFamily="18" charset="2"/>
                          </a:rPr>
                          <a:t></a:t>
                        </a:r>
                        <a:r>
                          <a:rPr lang="en-US" sz="1600" baseline="-25000" dirty="0">
                            <a:sym typeface="Symbol" panose="05050102010706020507" pitchFamily="18" charset="2"/>
                          </a:rPr>
                          <a:t>-</a:t>
                        </a:r>
                        <a:endParaRPr lang="en-US" sz="1600" baseline="-25000" dirty="0"/>
                      </a:p>
                    </p:txBody>
                  </p:sp>
                  <p:pic>
                    <p:nvPicPr>
                      <p:cNvPr id="42" name="Picture 41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email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90631" y="955396"/>
                        <a:ext cx="4292336" cy="2182467"/>
                      </a:xfrm>
                      <a:prstGeom prst="rect">
                        <a:avLst/>
                      </a:prstGeom>
                    </p:spPr>
                  </p:pic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" name="TextBox 1"/>
                        <p:cNvSpPr txBox="1"/>
                        <p:nvPr/>
                      </p:nvSpPr>
                      <p:spPr>
                        <a:xfrm rot="5400000" flipV="1">
                          <a:off x="3949338" y="1003662"/>
                          <a:ext cx="70025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" name="TextBox 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 flipV="1">
                          <a:off x="3949338" y="1003662"/>
                          <a:ext cx="700256" cy="369332"/>
                        </a:xfrm>
                        <a:prstGeom prst="rect">
                          <a:avLst/>
                        </a:prstGeom>
                        <a:blipFill rotWithShape="0"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AC2081A5-CF13-4AD3-88A9-63BD11167B4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89434" y="2465925"/>
                        <a:ext cx="42765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AC2081A5-CF13-4AD3-88A9-63BD11167B4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89434" y="2465925"/>
                        <a:ext cx="427650" cy="369332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b="-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5257800" y="2209800"/>
                      <a:ext cx="47936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0" name="Rectangle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7800" y="2209800"/>
                      <a:ext cx="479362" cy="400110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b="-30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C34031D-8B77-4698-B0DE-6C8F55D37BC1}"/>
                  </a:ext>
                </a:extLst>
              </p:cNvPr>
              <p:cNvSpPr txBox="1"/>
              <p:nvPr/>
            </p:nvSpPr>
            <p:spPr>
              <a:xfrm>
                <a:off x="5257800" y="2819400"/>
                <a:ext cx="304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FDF947-FF0E-4FD4-8D79-B3FC9ACA5253}"/>
                </a:ext>
              </a:extLst>
            </p:cNvPr>
            <p:cNvSpPr txBox="1"/>
            <p:nvPr/>
          </p:nvSpPr>
          <p:spPr>
            <a:xfrm flipH="1">
              <a:off x="4572000" y="1044638"/>
              <a:ext cx="648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U(x)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A310A05-0C37-406C-BB01-22D2AC643CB1}"/>
              </a:ext>
            </a:extLst>
          </p:cNvPr>
          <p:cNvGrpSpPr/>
          <p:nvPr/>
        </p:nvGrpSpPr>
        <p:grpSpPr>
          <a:xfrm>
            <a:off x="202352" y="833483"/>
            <a:ext cx="2280259" cy="2406039"/>
            <a:chOff x="202352" y="833483"/>
            <a:chExt cx="2280259" cy="2406039"/>
          </a:xfrm>
        </p:grpSpPr>
        <p:grpSp>
          <p:nvGrpSpPr>
            <p:cNvPr id="48" name="Group 47"/>
            <p:cNvGrpSpPr/>
            <p:nvPr/>
          </p:nvGrpSpPr>
          <p:grpSpPr>
            <a:xfrm>
              <a:off x="202352" y="833483"/>
              <a:ext cx="2280259" cy="2406039"/>
              <a:chOff x="350723" y="575867"/>
              <a:chExt cx="2280259" cy="240603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062771" y="2612574"/>
                <a:ext cx="409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577116" y="575867"/>
                <a:ext cx="1652660" cy="2036410"/>
              </a:xfrm>
              <a:prstGeom prst="rect">
                <a:avLst/>
              </a:prstGeom>
            </p:spPr>
          </p:pic>
          <p:grpSp>
            <p:nvGrpSpPr>
              <p:cNvPr id="47" name="Group 46"/>
              <p:cNvGrpSpPr/>
              <p:nvPr/>
            </p:nvGrpSpPr>
            <p:grpSpPr>
              <a:xfrm>
                <a:off x="350723" y="575867"/>
                <a:ext cx="2280259" cy="2203173"/>
                <a:chOff x="398481" y="562992"/>
                <a:chExt cx="2280259" cy="220317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491270" y="1464907"/>
                  <a:ext cx="381259" cy="406521"/>
                  <a:chOff x="1515297" y="3051110"/>
                  <a:chExt cx="381259" cy="406521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515297" y="3051110"/>
                    <a:ext cx="2616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J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591664" y="3149854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Q</a:t>
                    </a:r>
                  </a:p>
                </p:txBody>
              </p:sp>
            </p:grp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653329" y="2715212"/>
                  <a:ext cx="90507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643812" y="2164706"/>
                  <a:ext cx="0" cy="5505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398481" y="2046630"/>
                  <a:ext cx="2391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56996" y="562992"/>
                  <a:ext cx="613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bath</a:t>
                  </a: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500929" y="1146387"/>
                  <a:ext cx="420821" cy="393298"/>
                  <a:chOff x="1638795" y="3349690"/>
                  <a:chExt cx="420821" cy="393298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638795" y="3349690"/>
                    <a:ext cx="2968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770754" y="3435211"/>
                    <a:ext cx="2888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A</a:t>
                    </a: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1948729" y="1170353"/>
                  <a:ext cx="381030" cy="393298"/>
                  <a:chOff x="1678586" y="3349690"/>
                  <a:chExt cx="381030" cy="393298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678586" y="3349690"/>
                    <a:ext cx="2968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770754" y="3435211"/>
                    <a:ext cx="2888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B</a:t>
                    </a: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497419" y="1716051"/>
                  <a:ext cx="416317" cy="393298"/>
                  <a:chOff x="1643299" y="3349690"/>
                  <a:chExt cx="416317" cy="393298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643299" y="3349690"/>
                    <a:ext cx="2968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770754" y="3435211"/>
                    <a:ext cx="2888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C</a:t>
                    </a: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1643299" y="2458388"/>
                  <a:ext cx="6651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heater</a:t>
                  </a:r>
                </a:p>
              </p:txBody>
            </p:sp>
            <p:sp>
              <p:nvSpPr>
                <p:cNvPr id="32" name="Right Arrow 31"/>
                <p:cNvSpPr/>
                <p:nvPr/>
              </p:nvSpPr>
              <p:spPr>
                <a:xfrm>
                  <a:off x="1392652" y="2275064"/>
                  <a:ext cx="403093" cy="197645"/>
                </a:xfrm>
                <a:prstGeom prst="rightArrow">
                  <a:avLst/>
                </a:prstGeom>
                <a:solidFill>
                  <a:srgbClr val="FFCCCC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Arrow 32"/>
                <p:cNvSpPr/>
                <p:nvPr/>
              </p:nvSpPr>
              <p:spPr>
                <a:xfrm flipH="1">
                  <a:off x="1296785" y="872509"/>
                  <a:ext cx="194744" cy="148866"/>
                </a:xfrm>
                <a:prstGeom prst="rightArrow">
                  <a:avLst/>
                </a:prstGeom>
                <a:solidFill>
                  <a:srgbClr val="FFCCCC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564461" y="2025316"/>
                  <a:ext cx="11142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Edge current</a:t>
                  </a:r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7EC3B4C-7FA5-4DE6-A223-FBCC3E72E878}"/>
                </a:ext>
              </a:extLst>
            </p:cNvPr>
            <p:cNvGrpSpPr/>
            <p:nvPr/>
          </p:nvGrpSpPr>
          <p:grpSpPr>
            <a:xfrm>
              <a:off x="919513" y="1354647"/>
              <a:ext cx="191638" cy="178561"/>
              <a:chOff x="2627452" y="1631611"/>
              <a:chExt cx="260813" cy="24722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67A354F-E596-41F7-B0B4-5EF732186CFA}"/>
                  </a:ext>
                </a:extLst>
              </p:cNvPr>
              <p:cNvSpPr/>
              <p:nvPr/>
            </p:nvSpPr>
            <p:spPr>
              <a:xfrm>
                <a:off x="2627452" y="1631611"/>
                <a:ext cx="260813" cy="247220"/>
              </a:xfrm>
              <a:prstGeom prst="ellipse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836158D-B3E0-4B68-9D45-74D8A298E379}"/>
                  </a:ext>
                </a:extLst>
              </p:cNvPr>
              <p:cNvCxnSpPr/>
              <p:nvPr/>
            </p:nvCxnSpPr>
            <p:spPr>
              <a:xfrm>
                <a:off x="2667000" y="1676400"/>
                <a:ext cx="197869" cy="15774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BECF9B0-5AE0-488F-AA55-A5482E8CFE8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662935" y="1676350"/>
                <a:ext cx="197869" cy="15774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D57F260-D6A1-4F39-AE6E-82DAA4764506}"/>
                </a:ext>
              </a:extLst>
            </p:cNvPr>
            <p:cNvSpPr txBox="1"/>
            <p:nvPr/>
          </p:nvSpPr>
          <p:spPr>
            <a:xfrm>
              <a:off x="1066870" y="1254125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Symbol" panose="05050102010706020507" pitchFamily="18" charset="2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7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6" y="725948"/>
            <a:ext cx="5184410" cy="967717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059743"/>
            <a:ext cx="2437200" cy="215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745FF3-79FB-4616-9BE8-69D9D25BE7D0}"/>
              </a:ext>
            </a:extLst>
          </p:cNvPr>
          <p:cNvSpPr txBox="1"/>
          <p:nvPr/>
        </p:nvSpPr>
        <p:spPr>
          <a:xfrm>
            <a:off x="6324600" y="286923"/>
            <a:ext cx="2694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Matsumoto and Murakami</a:t>
            </a:r>
          </a:p>
          <a:p>
            <a:r>
              <a:rPr lang="en-US" dirty="0"/>
              <a:t>(2011, 2014)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A9A201-F838-4FBA-97E4-280E60119EA4}"/>
                  </a:ext>
                </a:extLst>
              </p:cNvPr>
              <p:cNvSpPr txBox="1"/>
              <p:nvPr/>
            </p:nvSpPr>
            <p:spPr>
              <a:xfrm>
                <a:off x="381000" y="304800"/>
                <a:ext cx="2628797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Microscopic theory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A9A201-F838-4FBA-97E4-280E60119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2628797" cy="391261"/>
              </a:xfrm>
              <a:prstGeom prst="rect">
                <a:avLst/>
              </a:prstGeom>
              <a:blipFill rotWithShape="0">
                <a:blip r:embed="rId4"/>
                <a:stretch>
                  <a:fillRect l="-2088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F27A1D-959D-4E76-B719-C33A626AEEFF}"/>
                  </a:ext>
                </a:extLst>
              </p:cNvPr>
              <p:cNvSpPr txBox="1"/>
              <p:nvPr/>
            </p:nvSpPr>
            <p:spPr>
              <a:xfrm>
                <a:off x="2846995" y="2491367"/>
                <a:ext cx="2200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F27A1D-959D-4E76-B719-C33A626AE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995" y="2491367"/>
                <a:ext cx="220060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5EAE469-39AF-4A31-8C41-CCEFC620CAA4}"/>
              </a:ext>
            </a:extLst>
          </p:cNvPr>
          <p:cNvSpPr txBox="1"/>
          <p:nvPr/>
        </p:nvSpPr>
        <p:spPr>
          <a:xfrm>
            <a:off x="434435" y="2491367"/>
            <a:ext cx="20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Luttinger</a:t>
            </a:r>
            <a:r>
              <a:rPr lang="en-US" dirty="0"/>
              <a:t> velocity </a:t>
            </a:r>
            <a:r>
              <a:rPr lang="en-US" b="1" dirty="0" err="1"/>
              <a:t>v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19144A-B5C6-4875-AFDA-0563C1B6929A}"/>
                  </a:ext>
                </a:extLst>
              </p:cNvPr>
              <p:cNvSpPr txBox="1"/>
              <p:nvPr/>
            </p:nvSpPr>
            <p:spPr>
              <a:xfrm>
                <a:off x="2829273" y="3019553"/>
                <a:ext cx="4178708" cy="788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19144A-B5C6-4875-AFDA-0563C1B69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273" y="3019553"/>
                <a:ext cx="4178708" cy="7884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F36E41-EA0F-4535-84E1-0903D2FC8DB6}"/>
                  </a:ext>
                </a:extLst>
              </p:cNvPr>
              <p:cNvSpPr txBox="1"/>
              <p:nvPr/>
            </p:nvSpPr>
            <p:spPr>
              <a:xfrm>
                <a:off x="442897" y="3175822"/>
                <a:ext cx="2181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Berry curvature </a:t>
                </a:r>
                <a14:m>
                  <m:oMath xmlns:m="http://schemas.openxmlformats.org/officeDocument/2006/math">
                    <m:r>
                      <a:rPr lang="el-GR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F36E41-EA0F-4535-84E1-0903D2FC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97" y="3175822"/>
                <a:ext cx="2181879" cy="369332"/>
              </a:xfrm>
              <a:prstGeom prst="rect">
                <a:avLst/>
              </a:prstGeom>
              <a:blipFill>
                <a:blip r:embed="rId7"/>
                <a:stretch>
                  <a:fillRect l="-2514" t="-9836" r="-1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F69776-1C74-4FE8-A4F1-244966C65A3C}"/>
                  </a:ext>
                </a:extLst>
              </p:cNvPr>
              <p:cNvSpPr txBox="1"/>
              <p:nvPr/>
            </p:nvSpPr>
            <p:spPr>
              <a:xfrm>
                <a:off x="434435" y="3964826"/>
                <a:ext cx="1737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Chern number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F69776-1C74-4FE8-A4F1-244966C65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5" y="3964826"/>
                <a:ext cx="1737976" cy="369332"/>
              </a:xfrm>
              <a:prstGeom prst="rect">
                <a:avLst/>
              </a:prstGeom>
              <a:blipFill>
                <a:blip r:embed="rId8"/>
                <a:stretch>
                  <a:fillRect l="-28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3E82C9-4337-44C1-8BC4-0EBDF64BD4D0}"/>
                  </a:ext>
                </a:extLst>
              </p:cNvPr>
              <p:cNvSpPr txBox="1"/>
              <p:nvPr/>
            </p:nvSpPr>
            <p:spPr>
              <a:xfrm>
                <a:off x="5047597" y="4534817"/>
                <a:ext cx="1669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3E82C9-4337-44C1-8BC4-0EBDF64BD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97" y="4534817"/>
                <a:ext cx="166917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A7F180-C91B-4D39-8BD3-18EEB2200ECA}"/>
                  </a:ext>
                </a:extLst>
              </p:cNvPr>
              <p:cNvSpPr txBox="1"/>
              <p:nvPr/>
            </p:nvSpPr>
            <p:spPr>
              <a:xfrm>
                <a:off x="6944129" y="3860231"/>
                <a:ext cx="2075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A7F180-C91B-4D39-8BD3-18EEB2200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129" y="3860231"/>
                <a:ext cx="2075183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5E9ABD-7CE4-450D-8180-F098DAB481F4}"/>
                  </a:ext>
                </a:extLst>
              </p:cNvPr>
              <p:cNvSpPr txBox="1"/>
              <p:nvPr/>
            </p:nvSpPr>
            <p:spPr>
              <a:xfrm>
                <a:off x="6553200" y="3581400"/>
                <a:ext cx="24393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Bose-Einstein </a:t>
                </a:r>
                <a:r>
                  <a:rPr lang="en-US" sz="1600" dirty="0" err="1"/>
                  <a:t>distrib</a:t>
                </a:r>
                <a:r>
                  <a:rPr lang="en-US" sz="1600" dirty="0"/>
                  <a:t>.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5E9ABD-7CE4-450D-8180-F098DAB48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581400"/>
                <a:ext cx="2439386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1250" t="-5455" r="-25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BB6C16-FC91-436A-A9EB-C92890C0BD45}"/>
                  </a:ext>
                </a:extLst>
              </p:cNvPr>
              <p:cNvSpPr txBox="1"/>
              <p:nvPr/>
            </p:nvSpPr>
            <p:spPr>
              <a:xfrm>
                <a:off x="2590800" y="4724400"/>
                <a:ext cx="2133597" cy="818879"/>
              </a:xfrm>
              <a:prstGeom prst="rect">
                <a:avLst/>
              </a:prstGeom>
              <a:noFill/>
              <a:ln>
                <a:solidFill>
                  <a:srgbClr val="3399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BB6C16-FC91-436A-A9EB-C92890C0B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724400"/>
                <a:ext cx="2133597" cy="8188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33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8EBF270-6C4B-4E5D-9249-009C5C7E3E57}"/>
              </a:ext>
            </a:extLst>
          </p:cNvPr>
          <p:cNvSpPr txBox="1"/>
          <p:nvPr/>
        </p:nvSpPr>
        <p:spPr>
          <a:xfrm>
            <a:off x="420713" y="1996312"/>
            <a:ext cx="240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Semiclassical deriv</a:t>
            </a:r>
            <a:r>
              <a:rPr lang="en-US" i="1" dirty="0"/>
              <a:t>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672F37-3987-467D-BD19-7FB4E862E6E7}"/>
                  </a:ext>
                </a:extLst>
              </p:cNvPr>
              <p:cNvSpPr txBox="1"/>
              <p:nvPr/>
            </p:nvSpPr>
            <p:spPr>
              <a:xfrm>
                <a:off x="2465904" y="3837861"/>
                <a:ext cx="3710375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𝜕𝜌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672F37-3987-467D-BD19-7FB4E862E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904" y="3837861"/>
                <a:ext cx="3710375" cy="7920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3400" y="495300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Winding number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C7D325-CE60-4D01-8694-D71F340D2560}"/>
              </a:ext>
            </a:extLst>
          </p:cNvPr>
          <p:cNvGrpSpPr/>
          <p:nvPr/>
        </p:nvGrpSpPr>
        <p:grpSpPr>
          <a:xfrm>
            <a:off x="7306090" y="4245378"/>
            <a:ext cx="1672439" cy="1960052"/>
            <a:chOff x="7239000" y="4454462"/>
            <a:chExt cx="1672439" cy="196005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177C95F-7E27-47A2-9E60-8545C6DA840D}"/>
                </a:ext>
              </a:extLst>
            </p:cNvPr>
            <p:cNvGrpSpPr/>
            <p:nvPr/>
          </p:nvGrpSpPr>
          <p:grpSpPr>
            <a:xfrm>
              <a:off x="7239000" y="4719483"/>
              <a:ext cx="1672439" cy="1695031"/>
              <a:chOff x="7239000" y="4719483"/>
              <a:chExt cx="1672439" cy="169503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6AC50B-A387-4463-8F7D-9AA5236B401E}"/>
                  </a:ext>
                </a:extLst>
              </p:cNvPr>
              <p:cNvSpPr/>
              <p:nvPr/>
            </p:nvSpPr>
            <p:spPr>
              <a:xfrm>
                <a:off x="7239000" y="4719483"/>
                <a:ext cx="1219200" cy="1224117"/>
              </a:xfrm>
              <a:prstGeom prst="rect">
                <a:avLst/>
              </a:prstGeom>
              <a:solidFill>
                <a:srgbClr val="EAEAEA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6921FC-4A76-48A8-8ED1-4737CCE2D637}"/>
                  </a:ext>
                </a:extLst>
              </p:cNvPr>
              <p:cNvGrpSpPr/>
              <p:nvPr/>
            </p:nvGrpSpPr>
            <p:grpSpPr>
              <a:xfrm>
                <a:off x="7671956" y="4932588"/>
                <a:ext cx="228600" cy="201251"/>
                <a:chOff x="8686800" y="4904149"/>
                <a:chExt cx="228600" cy="201251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BC4702D-611F-425F-9B92-8D6E92240256}"/>
                    </a:ext>
                  </a:extLst>
                </p:cNvPr>
                <p:cNvSpPr/>
                <p:nvPr/>
              </p:nvSpPr>
              <p:spPr>
                <a:xfrm>
                  <a:off x="8686800" y="4904149"/>
                  <a:ext cx="228600" cy="20125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A066056-9B6B-4EF4-91B9-E2886127EFE8}"/>
                    </a:ext>
                  </a:extLst>
                </p:cNvPr>
                <p:cNvSpPr/>
                <p:nvPr/>
              </p:nvSpPr>
              <p:spPr>
                <a:xfrm>
                  <a:off x="8792281" y="4988512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8F53A9D-F03B-48FA-8446-8D8D3987CE96}"/>
                      </a:ext>
                    </a:extLst>
                  </p:cNvPr>
                  <p:cNvSpPr txBox="1"/>
                  <p:nvPr/>
                </p:nvSpPr>
                <p:spPr>
                  <a:xfrm>
                    <a:off x="7848106" y="4832285"/>
                    <a:ext cx="4074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8F53A9D-F03B-48FA-8446-8D8D3987CE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8106" y="4832285"/>
                    <a:ext cx="40748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18F3894-C86F-438A-9A69-B435DB847BE3}"/>
                  </a:ext>
                </a:extLst>
              </p:cNvPr>
              <p:cNvCxnSpPr/>
              <p:nvPr/>
            </p:nvCxnSpPr>
            <p:spPr>
              <a:xfrm flipV="1">
                <a:off x="8610600" y="5543279"/>
                <a:ext cx="0" cy="4003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A11F108-8A34-4DE6-B501-06FBAF17481C}"/>
                  </a:ext>
                </a:extLst>
              </p:cNvPr>
              <p:cNvCxnSpPr/>
              <p:nvPr/>
            </p:nvCxnSpPr>
            <p:spPr>
              <a:xfrm flipH="1">
                <a:off x="8153400" y="6096000"/>
                <a:ext cx="381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77AF44-D1AA-4ACF-825B-4AD8AFB2CC98}"/>
                  </a:ext>
                </a:extLst>
              </p:cNvPr>
              <p:cNvSpPr txBox="1"/>
              <p:nvPr/>
            </p:nvSpPr>
            <p:spPr>
              <a:xfrm>
                <a:off x="8620975" y="542851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x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C1F316-D961-40B7-AA29-1C6DF3A59ECE}"/>
                  </a:ext>
                </a:extLst>
              </p:cNvPr>
              <p:cNvSpPr txBox="1"/>
              <p:nvPr/>
            </p:nvSpPr>
            <p:spPr>
              <a:xfrm>
                <a:off x="8201874" y="6045182"/>
                <a:ext cx="293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4FCB4C8-DD04-46AB-8147-5368130428DB}"/>
                  </a:ext>
                </a:extLst>
              </p:cNvPr>
              <p:cNvCxnSpPr/>
              <p:nvPr/>
            </p:nvCxnSpPr>
            <p:spPr>
              <a:xfrm flipV="1">
                <a:off x="7981720" y="5322332"/>
                <a:ext cx="0" cy="4211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FE0373E-6DEE-4073-87E9-C954FFC40B02}"/>
                      </a:ext>
                    </a:extLst>
                  </p:cNvPr>
                  <p:cNvSpPr txBox="1"/>
                  <p:nvPr/>
                </p:nvSpPr>
                <p:spPr>
                  <a:xfrm>
                    <a:off x="7360376" y="5397440"/>
                    <a:ext cx="6914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FE0373E-6DEE-4073-87E9-C954FFC40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0376" y="5397440"/>
                    <a:ext cx="691471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4AD91-D762-4749-8959-B0119BFFAF70}"/>
                </a:ext>
              </a:extLst>
            </p:cNvPr>
            <p:cNvSpPr txBox="1"/>
            <p:nvPr/>
          </p:nvSpPr>
          <p:spPr>
            <a:xfrm>
              <a:off x="7471560" y="5890014"/>
              <a:ext cx="602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warm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8E90C1-EE57-4CDB-A282-3798E7F56A40}"/>
                </a:ext>
              </a:extLst>
            </p:cNvPr>
            <p:cNvSpPr txBox="1"/>
            <p:nvPr/>
          </p:nvSpPr>
          <p:spPr>
            <a:xfrm>
              <a:off x="7471560" y="4454462"/>
              <a:ext cx="489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cool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47EA0D-55A7-4160-AFB8-882D3B24E675}"/>
                  </a:ext>
                </a:extLst>
              </p:cNvPr>
              <p:cNvSpPr txBox="1"/>
              <p:nvPr/>
            </p:nvSpPr>
            <p:spPr>
              <a:xfrm>
                <a:off x="4177266" y="1846146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47EA0D-55A7-4160-AFB8-882D3B24E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266" y="1846146"/>
                <a:ext cx="6274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9F3317-17F8-4667-A1A4-933E8B1F9D17}"/>
              </a:ext>
            </a:extLst>
          </p:cNvPr>
          <p:cNvCxnSpPr>
            <a:stCxn id="23" idx="1"/>
            <a:endCxn id="11" idx="0"/>
          </p:cNvCxnSpPr>
          <p:nvPr/>
        </p:nvCxnSpPr>
        <p:spPr>
          <a:xfrm flipH="1">
            <a:off x="3947296" y="2030812"/>
            <a:ext cx="229970" cy="46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68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BFE428-62A0-4014-8E9F-103F7288B233}"/>
              </a:ext>
            </a:extLst>
          </p:cNvPr>
          <p:cNvGrpSpPr/>
          <p:nvPr/>
        </p:nvGrpSpPr>
        <p:grpSpPr>
          <a:xfrm>
            <a:off x="533400" y="2057400"/>
            <a:ext cx="3428325" cy="3911600"/>
            <a:chOff x="4953000" y="1066800"/>
            <a:chExt cx="4114125" cy="4597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F74182-9F08-4285-8E11-3B7F9C5E5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1066800"/>
              <a:ext cx="2843400" cy="4597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2A126F-8029-465F-A11E-E466A808A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676400"/>
              <a:ext cx="1370925" cy="3136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6FD997-CC6E-4B2C-9E36-4EC7711FEB52}"/>
              </a:ext>
            </a:extLst>
          </p:cNvPr>
          <p:cNvSpPr txBox="1"/>
          <p:nvPr/>
        </p:nvSpPr>
        <p:spPr>
          <a:xfrm>
            <a:off x="714198" y="1628791"/>
            <a:ext cx="2569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Chern, Zhang, Kim, PRL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B8EAFB-5C05-4800-81E5-053045D94C32}"/>
                  </a:ext>
                </a:extLst>
              </p:cNvPr>
              <p:cNvSpPr txBox="1"/>
              <p:nvPr/>
            </p:nvSpPr>
            <p:spPr>
              <a:xfrm>
                <a:off x="609600" y="228600"/>
                <a:ext cx="69662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Finite Berry curvature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in spin excitation bands of </a:t>
                </a:r>
                <a:r>
                  <a:rPr lang="en-US" sz="2000" dirty="0" err="1"/>
                  <a:t>Kitaev</a:t>
                </a:r>
                <a:r>
                  <a:rPr lang="en-US" sz="2000" dirty="0"/>
                  <a:t> magnet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B8EAFB-5C05-4800-81E5-053045D94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"/>
                <a:ext cx="696620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875" t="-9231" r="-875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E84F899-B9C9-4A60-B98A-C848A8B8063F}"/>
              </a:ext>
            </a:extLst>
          </p:cNvPr>
          <p:cNvSpPr txBox="1"/>
          <p:nvPr/>
        </p:nvSpPr>
        <p:spPr>
          <a:xfrm>
            <a:off x="5943600" y="762000"/>
            <a:ext cx="2694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McClarty, et al., </a:t>
            </a:r>
            <a:r>
              <a:rPr lang="en-US" sz="1600" i="1" dirty="0"/>
              <a:t>PRB</a:t>
            </a:r>
            <a:r>
              <a:rPr lang="en-US" sz="1600" dirty="0"/>
              <a:t> (2018)</a:t>
            </a:r>
          </a:p>
          <a:p>
            <a:r>
              <a:rPr lang="en-US" sz="1600" dirty="0"/>
              <a:t>Joshi, </a:t>
            </a:r>
            <a:r>
              <a:rPr lang="en-US" sz="1600" i="1" dirty="0"/>
              <a:t>PRB</a:t>
            </a:r>
            <a:r>
              <a:rPr lang="en-US" sz="1600" dirty="0"/>
              <a:t> (2018)</a:t>
            </a:r>
          </a:p>
          <a:p>
            <a:r>
              <a:rPr lang="en-US" sz="1600" dirty="0"/>
              <a:t>Chern, Zhang, Kim, </a:t>
            </a:r>
            <a:r>
              <a:rPr lang="en-US" sz="1600" i="1" dirty="0"/>
              <a:t>PRL</a:t>
            </a:r>
            <a:r>
              <a:rPr lang="en-US" sz="1600" dirty="0"/>
              <a:t> (2021)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4EE53-953D-4EE8-8768-0F91E96C89DE}"/>
                  </a:ext>
                </a:extLst>
              </p:cNvPr>
              <p:cNvSpPr txBox="1"/>
              <p:nvPr/>
            </p:nvSpPr>
            <p:spPr>
              <a:xfrm>
                <a:off x="4466901" y="2057400"/>
                <a:ext cx="2646109" cy="923330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-RuCl</a:t>
                </a:r>
                <a:r>
                  <a:rPr lang="en-US" baseline="-25000" dirty="0"/>
                  <a:t>3</a:t>
                </a:r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dirty="0"/>
                  <a:t> reverses sign with </a:t>
                </a:r>
                <a:r>
                  <a:rPr lang="en-US" b="1" dirty="0"/>
                  <a:t>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b="1" dirty="0"/>
                  <a:t> a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4EE53-953D-4EE8-8768-0F91E96C8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901" y="2057400"/>
                <a:ext cx="2646109" cy="923330"/>
              </a:xfrm>
              <a:prstGeom prst="rect">
                <a:avLst/>
              </a:prstGeom>
              <a:blipFill>
                <a:blip r:embed="rId5"/>
                <a:stretch>
                  <a:fillRect l="-2074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91417A-66DC-48E0-B589-4308E6291B67}"/>
                  </a:ext>
                </a:extLst>
              </p:cNvPr>
              <p:cNvSpPr txBox="1"/>
              <p:nvPr/>
            </p:nvSpPr>
            <p:spPr>
              <a:xfrm>
                <a:off x="1325868" y="843483"/>
                <a:ext cx="3168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H</a:t>
                </a:r>
                <a:r>
                  <a:rPr lang="en-US" dirty="0"/>
                  <a:t> comprised of </a:t>
                </a:r>
                <a:r>
                  <a:rPr lang="en-US" i="1" dirty="0"/>
                  <a:t>J</a:t>
                </a:r>
                <a:r>
                  <a:rPr lang="en-US" dirty="0"/>
                  <a:t>, </a:t>
                </a:r>
                <a:r>
                  <a:rPr lang="en-US" i="1" dirty="0"/>
                  <a:t>K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terms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91417A-66DC-48E0-B589-4308E6291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68" y="843483"/>
                <a:ext cx="3168431" cy="369332"/>
              </a:xfrm>
              <a:prstGeom prst="rect">
                <a:avLst/>
              </a:prstGeom>
              <a:blipFill>
                <a:blip r:embed="rId6"/>
                <a:stretch>
                  <a:fillRect l="-1538" t="-8197" r="-38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9F21B91-050D-45EB-BFD2-6106897E72DE}"/>
              </a:ext>
            </a:extLst>
          </p:cNvPr>
          <p:cNvSpPr txBox="1"/>
          <p:nvPr/>
        </p:nvSpPr>
        <p:spPr>
          <a:xfrm>
            <a:off x="4572000" y="3733800"/>
            <a:ext cx="215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Planar Hall geometry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03836C-A9B8-4D1F-8428-92367B671C01}"/>
              </a:ext>
            </a:extLst>
          </p:cNvPr>
          <p:cNvGrpSpPr/>
          <p:nvPr/>
        </p:nvGrpSpPr>
        <p:grpSpPr>
          <a:xfrm>
            <a:off x="4519699" y="4343400"/>
            <a:ext cx="2900138" cy="1655553"/>
            <a:chOff x="4519699" y="4343400"/>
            <a:chExt cx="2900138" cy="16555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4A4D2C-BB68-4D0E-934F-F998904BD775}"/>
                </a:ext>
              </a:extLst>
            </p:cNvPr>
            <p:cNvGrpSpPr/>
            <p:nvPr/>
          </p:nvGrpSpPr>
          <p:grpSpPr>
            <a:xfrm>
              <a:off x="4519699" y="4343400"/>
              <a:ext cx="2900138" cy="1185788"/>
              <a:chOff x="354563" y="857250"/>
              <a:chExt cx="2276670" cy="93422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62B5562-DD88-4B9C-AD56-084D92826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563" y="857250"/>
                <a:ext cx="2039966" cy="934228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5E796F2-322C-428A-9033-18F3E62E428F}"/>
                  </a:ext>
                </a:extLst>
              </p:cNvPr>
              <p:cNvCxnSpPr/>
              <p:nvPr/>
            </p:nvCxnSpPr>
            <p:spPr>
              <a:xfrm>
                <a:off x="800100" y="1277295"/>
                <a:ext cx="1831133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96AB455-E518-4C7C-A52F-1B7CD84BF66B}"/>
                </a:ext>
              </a:extLst>
            </p:cNvPr>
            <p:cNvCxnSpPr/>
            <p:nvPr/>
          </p:nvCxnSpPr>
          <p:spPr>
            <a:xfrm>
              <a:off x="5486400" y="5638800"/>
              <a:ext cx="7620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486253-12FE-4186-9460-9434694912AC}"/>
                </a:ext>
              </a:extLst>
            </p:cNvPr>
            <p:cNvSpPr txBox="1"/>
            <p:nvPr/>
          </p:nvSpPr>
          <p:spPr>
            <a:xfrm>
              <a:off x="5779132" y="5629621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88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11515" y="-14093"/>
            <a:ext cx="2593830" cy="1255361"/>
            <a:chOff x="6711515" y="-14093"/>
            <a:chExt cx="2593830" cy="1255361"/>
          </a:xfrm>
        </p:grpSpPr>
        <p:grpSp>
          <p:nvGrpSpPr>
            <p:cNvPr id="5" name="Group 4"/>
            <p:cNvGrpSpPr/>
            <p:nvPr/>
          </p:nvGrpSpPr>
          <p:grpSpPr>
            <a:xfrm>
              <a:off x="6711515" y="-14093"/>
              <a:ext cx="2445806" cy="967634"/>
              <a:chOff x="6866145" y="-6581"/>
              <a:chExt cx="2947878" cy="126388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6145" y="9360"/>
                <a:ext cx="998351" cy="124793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4496" y="-6405"/>
                <a:ext cx="1010964" cy="126370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82" r="5185" b="14910"/>
              <a:stretch/>
            </p:blipFill>
            <p:spPr>
              <a:xfrm>
                <a:off x="8888224" y="-6581"/>
                <a:ext cx="925799" cy="1238126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810751" y="902714"/>
              <a:ext cx="2494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Czajka,    Gao,     </a:t>
              </a:r>
              <a:r>
                <a:rPr lang="en-US" sz="1400" dirty="0"/>
                <a:t>Hirschberger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1788" y="52206"/>
            <a:ext cx="4558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Fermions or Bosons in edge mode?</a:t>
            </a:r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8F7BBD-C049-4125-9D31-8617468BB0F5}"/>
              </a:ext>
            </a:extLst>
          </p:cNvPr>
          <p:cNvGrpSpPr/>
          <p:nvPr/>
        </p:nvGrpSpPr>
        <p:grpSpPr>
          <a:xfrm>
            <a:off x="-123188" y="1516207"/>
            <a:ext cx="4868130" cy="3725270"/>
            <a:chOff x="23434" y="1499116"/>
            <a:chExt cx="4868130" cy="3725270"/>
          </a:xfrm>
        </p:grpSpPr>
        <p:grpSp>
          <p:nvGrpSpPr>
            <p:cNvPr id="13" name="Group 12"/>
            <p:cNvGrpSpPr/>
            <p:nvPr/>
          </p:nvGrpSpPr>
          <p:grpSpPr>
            <a:xfrm>
              <a:off x="23434" y="1499116"/>
              <a:ext cx="4868130" cy="3725270"/>
              <a:chOff x="0" y="1126649"/>
              <a:chExt cx="4868130" cy="372527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26649"/>
                <a:ext cx="4868130" cy="372527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276278" y="2441864"/>
                <a:ext cx="2632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1219200" y="2743200"/>
              <a:ext cx="2743200" cy="0"/>
            </a:xfrm>
            <a:prstGeom prst="line">
              <a:avLst/>
            </a:prstGeom>
            <a:ln w="28575">
              <a:solidFill>
                <a:srgbClr val="CC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08041" y="2455085"/>
              <a:ext cx="1629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Fermion (arb. units)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57400" y="3733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boson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0AF43A-5027-46F8-A039-85363CEA359D}"/>
              </a:ext>
            </a:extLst>
          </p:cNvPr>
          <p:cNvGrpSpPr/>
          <p:nvPr/>
        </p:nvGrpSpPr>
        <p:grpSpPr>
          <a:xfrm>
            <a:off x="4254050" y="1479640"/>
            <a:ext cx="4868130" cy="3725270"/>
            <a:chOff x="4495800" y="1524000"/>
            <a:chExt cx="4868130" cy="3725270"/>
          </a:xfrm>
        </p:grpSpPr>
        <p:grpSp>
          <p:nvGrpSpPr>
            <p:cNvPr id="15" name="Group 14"/>
            <p:cNvGrpSpPr/>
            <p:nvPr/>
          </p:nvGrpSpPr>
          <p:grpSpPr>
            <a:xfrm>
              <a:off x="4495800" y="1524000"/>
              <a:ext cx="4868130" cy="3725270"/>
              <a:chOff x="4691871" y="1241268"/>
              <a:chExt cx="4868130" cy="372527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1871" y="1241268"/>
                <a:ext cx="4868130" cy="372527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 rot="16200000">
                <a:off x="4988703" y="2542298"/>
                <a:ext cx="2632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38800" y="2895600"/>
              <a:ext cx="2743200" cy="0"/>
            </a:xfrm>
            <a:prstGeom prst="line">
              <a:avLst/>
            </a:prstGeom>
            <a:ln w="28575">
              <a:solidFill>
                <a:srgbClr val="CC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324600" y="38862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6006" y="5127162"/>
                <a:ext cx="1836465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06" y="5127162"/>
                <a:ext cx="1836465" cy="6525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0000" y="5127162"/>
                <a:ext cx="3503651" cy="478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fermions,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 is </a:t>
                </a:r>
                <a:r>
                  <a:rPr lang="en-US" i="1" dirty="0"/>
                  <a:t>T</a:t>
                </a:r>
                <a:r>
                  <a:rPr lang="en-US" dirty="0"/>
                  <a:t> </a:t>
                </a:r>
                <a:r>
                  <a:rPr lang="en-US" i="1" dirty="0"/>
                  <a:t>independent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00" y="5127162"/>
                <a:ext cx="3503651" cy="478208"/>
              </a:xfrm>
              <a:prstGeom prst="rect">
                <a:avLst/>
              </a:prstGeom>
              <a:blipFill>
                <a:blip r:embed="rId8"/>
                <a:stretch>
                  <a:fillRect l="-1568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901" y="838987"/>
                <a:ext cx="1554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01" y="838987"/>
                <a:ext cx="155433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81000" y="1447800"/>
            <a:ext cx="135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band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14826" y="5329278"/>
                <a:ext cx="773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826" y="5329278"/>
                <a:ext cx="7732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58FEE8B-2C7E-4967-9081-DEEF8556683B}"/>
              </a:ext>
            </a:extLst>
          </p:cNvPr>
          <p:cNvSpPr txBox="1"/>
          <p:nvPr/>
        </p:nvSpPr>
        <p:spPr>
          <a:xfrm>
            <a:off x="7051229" y="5316083"/>
            <a:ext cx="192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Kane Fisher (1996)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95D3EE-1756-4C28-BF2C-313A5CC40393}"/>
              </a:ext>
            </a:extLst>
          </p:cNvPr>
          <p:cNvSpPr/>
          <p:nvPr/>
        </p:nvSpPr>
        <p:spPr>
          <a:xfrm>
            <a:off x="2634307" y="636716"/>
            <a:ext cx="1811576" cy="7884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75F4EA-1A5F-4FA1-A9C1-9F63401E3959}"/>
                  </a:ext>
                </a:extLst>
              </p:cNvPr>
              <p:cNvSpPr txBox="1"/>
              <p:nvPr/>
            </p:nvSpPr>
            <p:spPr>
              <a:xfrm>
                <a:off x="4648202" y="1365290"/>
                <a:ext cx="11460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75F4EA-1A5F-4FA1-A9C1-9F63401E3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2" y="1365290"/>
                <a:ext cx="1146019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B3A1F2-C595-4A59-A469-CF4C81F372C4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314590" y="1386897"/>
            <a:ext cx="333612" cy="163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51FFE7-481D-415B-8A53-2F834E27D814}"/>
                  </a:ext>
                </a:extLst>
              </p:cNvPr>
              <p:cNvSpPr txBox="1"/>
              <p:nvPr/>
            </p:nvSpPr>
            <p:spPr>
              <a:xfrm>
                <a:off x="840376" y="642631"/>
                <a:ext cx="3710375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𝜕𝜌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51FFE7-481D-415B-8A53-2F834E27D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6" y="642631"/>
                <a:ext cx="3710375" cy="7920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6D6CE4C-3136-4284-A759-216B4B87CD4A}"/>
              </a:ext>
            </a:extLst>
          </p:cNvPr>
          <p:cNvSpPr txBox="1"/>
          <p:nvPr/>
        </p:nvSpPr>
        <p:spPr>
          <a:xfrm>
            <a:off x="1205285" y="5839636"/>
            <a:ext cx="1919500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Data verify bosons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0609BE-DBBF-4AC0-B8F3-CD3C9845FD7F}"/>
              </a:ext>
            </a:extLst>
          </p:cNvPr>
          <p:cNvSpPr txBox="1"/>
          <p:nvPr/>
        </p:nvSpPr>
        <p:spPr>
          <a:xfrm>
            <a:off x="5125933" y="2576875"/>
            <a:ext cx="1629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Fermion (arb. units)</a:t>
            </a:r>
          </a:p>
        </p:txBody>
      </p:sp>
    </p:spTree>
    <p:extLst>
      <p:ext uri="{BB962C8B-B14F-4D97-AF65-F5344CB8AC3E}">
        <p14:creationId xmlns:p14="http://schemas.microsoft.com/office/powerpoint/2010/main" val="265920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667179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562600"/>
            <a:ext cx="6771213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Grey data represent important deviations from Murakami’s expression.</a:t>
            </a:r>
          </a:p>
        </p:txBody>
      </p:sp>
    </p:spTree>
    <p:extLst>
      <p:ext uri="{BB962C8B-B14F-4D97-AF65-F5344CB8AC3E}">
        <p14:creationId xmlns:p14="http://schemas.microsoft.com/office/powerpoint/2010/main" val="159766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110125"/>
            <a:ext cx="1853840" cy="1404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2693" y="724662"/>
                <a:ext cx="5448297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93" y="724662"/>
                <a:ext cx="5448297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33800" y="2680872"/>
                <a:ext cx="4289486" cy="745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     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680872"/>
                <a:ext cx="4289486" cy="745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1625566"/>
                <a:ext cx="4178965" cy="367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Replace each spin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sz="1600" dirty="0"/>
                  <a:t> by 1 </a:t>
                </a:r>
                <a:r>
                  <a:rPr lang="en-US" sz="1600" i="1" dirty="0" err="1"/>
                  <a:t>b</a:t>
                </a:r>
                <a:r>
                  <a:rPr lang="en-US" sz="1600" baseline="-25000" dirty="0" err="1"/>
                  <a:t>j</a:t>
                </a:r>
                <a:r>
                  <a:rPr lang="en-US" sz="1600" dirty="0"/>
                  <a:t> and 3 </a:t>
                </a:r>
                <a:r>
                  <a:rPr lang="en-US" sz="1600" i="1" dirty="0" err="1"/>
                  <a:t>c</a:t>
                </a:r>
                <a:r>
                  <a:rPr lang="en-US" sz="1600" baseline="-25000" dirty="0" err="1"/>
                  <a:t>j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Majoranas</a:t>
                </a:r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25566"/>
                <a:ext cx="4178965" cy="367280"/>
              </a:xfrm>
              <a:prstGeom prst="rect">
                <a:avLst/>
              </a:prstGeom>
              <a:blipFill>
                <a:blip r:embed="rId5"/>
                <a:stretch>
                  <a:fillRect l="-729" t="-3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0" y="3962400"/>
            <a:ext cx="4490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Its excitations are Majoranas and vortices (“visons”)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0" y="762000"/>
            <a:ext cx="2455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Kitaev</a:t>
            </a:r>
            <a:r>
              <a:rPr lang="en-US" sz="1600" dirty="0"/>
              <a:t>, Annals Phys., 2006)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160" y="4865682"/>
            <a:ext cx="5565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Jackeli</a:t>
            </a:r>
            <a:r>
              <a:rPr lang="en-US" sz="1600" dirty="0"/>
              <a:t> and </a:t>
            </a:r>
            <a:r>
              <a:rPr lang="en-US" sz="1600" dirty="0" err="1"/>
              <a:t>Khaliullin</a:t>
            </a:r>
            <a:r>
              <a:rPr lang="en-US" sz="1600" dirty="0"/>
              <a:t> (PRL, 2009) realized </a:t>
            </a:r>
            <a:r>
              <a:rPr lang="en-US" sz="1600" dirty="0" err="1"/>
              <a:t>Kitaev’s</a:t>
            </a:r>
            <a:r>
              <a:rPr lang="en-US" sz="1600" dirty="0"/>
              <a:t> Hamiltonian in </a:t>
            </a:r>
          </a:p>
          <a:p>
            <a:r>
              <a:rPr lang="en-US" sz="1600" dirty="0"/>
              <a:t>transition metal oxides with edge shared tetrahedra.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636689"/>
            <a:ext cx="668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Using Majorana representation, Kitaev obtained the exact ground-state (B=0).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Kitaev honeycomb model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0F23F-7857-4CDE-B160-C37ACDBF0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584" y="1118354"/>
            <a:ext cx="2079911" cy="15300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B50FEE-D89E-4EEE-BDE8-C06AEE40F659}"/>
              </a:ext>
            </a:extLst>
          </p:cNvPr>
          <p:cNvSpPr txBox="1"/>
          <p:nvPr/>
        </p:nvSpPr>
        <p:spPr>
          <a:xfrm>
            <a:off x="1219200" y="5562600"/>
            <a:ext cx="482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identified </a:t>
            </a:r>
            <a:r>
              <a:rPr lang="en-US" dirty="0">
                <a:sym typeface="Symbol" panose="05050102010706020507" pitchFamily="18" charset="2"/>
              </a:rPr>
              <a:t></a:t>
            </a:r>
            <a:r>
              <a:rPr lang="en-US" dirty="0"/>
              <a:t>-RuCl</a:t>
            </a:r>
            <a:r>
              <a:rPr lang="en-US" baseline="-25000" dirty="0"/>
              <a:t>3</a:t>
            </a:r>
            <a:r>
              <a:rPr lang="en-US" dirty="0"/>
              <a:t>  as best proximate.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D48EAA-F9B5-4108-8E4B-A18E07DBB0EE}"/>
              </a:ext>
            </a:extLst>
          </p:cNvPr>
          <p:cNvSpPr txBox="1"/>
          <p:nvPr/>
        </p:nvSpPr>
        <p:spPr>
          <a:xfrm>
            <a:off x="48937" y="400180"/>
            <a:ext cx="1896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Exchange frustration</a:t>
            </a:r>
          </a:p>
        </p:txBody>
      </p:sp>
    </p:spTree>
    <p:extLst>
      <p:ext uri="{BB962C8B-B14F-4D97-AF65-F5344CB8AC3E}">
        <p14:creationId xmlns:p14="http://schemas.microsoft.com/office/powerpoint/2010/main" val="368409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78" y="626853"/>
            <a:ext cx="5023449" cy="4073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5B7ACD-AEE2-46BC-9393-48F977302103}"/>
                  </a:ext>
                </a:extLst>
              </p:cNvPr>
              <p:cNvSpPr txBox="1"/>
              <p:nvPr/>
            </p:nvSpPr>
            <p:spPr>
              <a:xfrm>
                <a:off x="3429000" y="235592"/>
                <a:ext cx="3880549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Overall scale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fixed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5B7ACD-AEE2-46BC-9393-48F977302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35592"/>
                <a:ext cx="3880549" cy="391261"/>
              </a:xfrm>
              <a:prstGeom prst="rect">
                <a:avLst/>
              </a:prstGeom>
              <a:blipFill rotWithShape="0">
                <a:blip r:embed="rId3"/>
                <a:stretch>
                  <a:fillRect l="-1415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31A280C-3E2C-4401-A910-7B7AF835AA80}"/>
              </a:ext>
            </a:extLst>
          </p:cNvPr>
          <p:cNvSpPr txBox="1"/>
          <p:nvPr/>
        </p:nvSpPr>
        <p:spPr>
          <a:xfrm>
            <a:off x="685800" y="226743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Chern</a:t>
            </a:r>
            <a:r>
              <a:rPr lang="en-US" sz="2000" dirty="0"/>
              <a:t>-number check: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A5FAE2-59DE-464B-97BE-517018699A4C}"/>
                  </a:ext>
                </a:extLst>
              </p:cNvPr>
              <p:cNvSpPr txBox="1"/>
              <p:nvPr/>
            </p:nvSpPr>
            <p:spPr>
              <a:xfrm>
                <a:off x="5181600" y="2133600"/>
                <a:ext cx="3344826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A5FAE2-59DE-464B-97BE-517018699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133600"/>
                <a:ext cx="3344826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C58092-763F-4D53-A5A4-0E541F329A3C}"/>
                  </a:ext>
                </a:extLst>
              </p:cNvPr>
              <p:cNvSpPr/>
              <p:nvPr/>
            </p:nvSpPr>
            <p:spPr>
              <a:xfrm>
                <a:off x="5181600" y="2895600"/>
                <a:ext cx="3233962" cy="740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C58092-763F-4D53-A5A4-0E541F329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95600"/>
                <a:ext cx="3233962" cy="740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5D3711-6064-40BF-9E90-147354C0AF8A}"/>
                  </a:ext>
                </a:extLst>
              </p:cNvPr>
              <p:cNvSpPr txBox="1"/>
              <p:nvPr/>
            </p:nvSpPr>
            <p:spPr>
              <a:xfrm>
                <a:off x="5181600" y="1760421"/>
                <a:ext cx="2382960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universal units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5D3711-6064-40BF-9E90-147354C0A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760421"/>
                <a:ext cx="2382960" cy="373179"/>
              </a:xfrm>
              <a:prstGeom prst="rect">
                <a:avLst/>
              </a:prstGeom>
              <a:blipFill>
                <a:blip r:embed="rId6"/>
                <a:stretch>
                  <a:fillRect l="-2046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9AFD8C-6FFC-40AB-BD8D-31678FE9C4E1}"/>
                  </a:ext>
                </a:extLst>
              </p:cNvPr>
              <p:cNvSpPr txBox="1"/>
              <p:nvPr/>
            </p:nvSpPr>
            <p:spPr>
              <a:xfrm>
                <a:off x="5029200" y="762000"/>
                <a:ext cx="3710375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𝜕𝜌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9AFD8C-6FFC-40AB-BD8D-31678FE9C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762000"/>
                <a:ext cx="3710375" cy="7920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C56B7F-7623-4B90-A7F9-1D189D5E7910}"/>
                  </a:ext>
                </a:extLst>
              </p:cNvPr>
              <p:cNvSpPr txBox="1"/>
              <p:nvPr/>
            </p:nvSpPr>
            <p:spPr>
              <a:xfrm>
                <a:off x="5334000" y="3962400"/>
                <a:ext cx="2270430" cy="9233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=1.1    (</m:t>
                    </m:r>
                  </m:oMath>
                </a14:m>
                <a:r>
                  <a:rPr lang="en-US" i="1" dirty="0"/>
                  <a:t>B</a:t>
                </a:r>
                <a:r>
                  <a:rPr lang="en-US" dirty="0"/>
                  <a:t> &gt; 9 T)</a:t>
                </a:r>
              </a:p>
              <a:p>
                <a:endParaRPr lang="en-US" dirty="0"/>
              </a:p>
              <a:p>
                <a:r>
                  <a:rPr lang="en-US" dirty="0"/>
                  <a:t>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C56B7F-7623-4B90-A7F9-1D189D5E7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962400"/>
                <a:ext cx="2270430" cy="923330"/>
              </a:xfrm>
              <a:prstGeom prst="rect">
                <a:avLst/>
              </a:prstGeom>
              <a:blipFill>
                <a:blip r:embed="rId8"/>
                <a:stretch>
                  <a:fillRect l="-2151" t="-3311" r="-134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472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80AB8-01ED-479F-BF81-5DF1C793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4843840" cy="3996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A90A42-5248-44C0-8CDB-C00AB02EC5A3}"/>
                  </a:ext>
                </a:extLst>
              </p:cNvPr>
              <p:cNvSpPr txBox="1"/>
              <p:nvPr/>
            </p:nvSpPr>
            <p:spPr>
              <a:xfrm>
                <a:off x="678755" y="304800"/>
                <a:ext cx="38932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Check for energy of lowest band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A90A42-5248-44C0-8CDB-C00AB02EC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55" y="304800"/>
                <a:ext cx="3893245" cy="400110"/>
              </a:xfrm>
              <a:prstGeom prst="rect">
                <a:avLst/>
              </a:prstGeom>
              <a:blipFill>
                <a:blip r:embed="rId3"/>
                <a:stretch>
                  <a:fillRect l="-156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7302D5-AA53-4A7A-B518-472711E82AF3}"/>
                  </a:ext>
                </a:extLst>
              </p:cNvPr>
              <p:cNvSpPr/>
              <p:nvPr/>
            </p:nvSpPr>
            <p:spPr>
              <a:xfrm>
                <a:off x="5301040" y="1143000"/>
                <a:ext cx="3584828" cy="740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7302D5-AA53-4A7A-B518-472711E82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40" y="1143000"/>
                <a:ext cx="3584828" cy="740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470A8-C024-44FC-8C72-E75A50934A06}"/>
                  </a:ext>
                </a:extLst>
              </p:cNvPr>
              <p:cNvSpPr txBox="1"/>
              <p:nvPr/>
            </p:nvSpPr>
            <p:spPr>
              <a:xfrm>
                <a:off x="5301040" y="2079921"/>
                <a:ext cx="2650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At 7 T,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1 </a:t>
                </a:r>
                <a:r>
                  <a:rPr lang="en-US" dirty="0" err="1"/>
                  <a:t>meV</a:t>
                </a: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470A8-C024-44FC-8C72-E75A50934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40" y="2079921"/>
                <a:ext cx="2650534" cy="369332"/>
              </a:xfrm>
              <a:prstGeom prst="rect">
                <a:avLst/>
              </a:prstGeom>
              <a:blipFill>
                <a:blip r:embed="rId5"/>
                <a:stretch>
                  <a:fillRect l="-20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4E9AB0D-C020-49D9-A2EA-A05C4E31A5BC}"/>
              </a:ext>
            </a:extLst>
          </p:cNvPr>
          <p:cNvSpPr txBox="1"/>
          <p:nvPr/>
        </p:nvSpPr>
        <p:spPr>
          <a:xfrm>
            <a:off x="5145806" y="2865189"/>
            <a:ext cx="3457165" cy="175432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 close agreement with dominant </a:t>
            </a:r>
          </a:p>
          <a:p>
            <a:r>
              <a:rPr lang="en-US" dirty="0"/>
              <a:t>sharp mode seen in </a:t>
            </a:r>
          </a:p>
          <a:p>
            <a:r>
              <a:rPr lang="en-US" dirty="0"/>
              <a:t>ESR</a:t>
            </a:r>
          </a:p>
          <a:p>
            <a:r>
              <a:rPr lang="en-US" dirty="0"/>
              <a:t>THz microwave absorption</a:t>
            </a:r>
          </a:p>
          <a:p>
            <a:r>
              <a:rPr lang="en-US" dirty="0"/>
              <a:t>Neutron scattering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6E1A3-72C3-4799-A469-E05790E9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3241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60A773-FB54-419E-ABA4-CDF370BE8BB2}"/>
                  </a:ext>
                </a:extLst>
              </p:cNvPr>
              <p:cNvSpPr txBox="1"/>
              <p:nvPr/>
            </p:nvSpPr>
            <p:spPr>
              <a:xfrm>
                <a:off x="1066800" y="457200"/>
                <a:ext cx="54371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Evidence against a phonon planar Hall effect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-RuCl</a:t>
                </a:r>
                <a:r>
                  <a:rPr lang="en-US" b="1" baseline="-25000" dirty="0"/>
                  <a:t>3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60A773-FB54-419E-ABA4-CDF370BE8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"/>
                <a:ext cx="5437129" cy="369332"/>
              </a:xfrm>
              <a:prstGeom prst="rect">
                <a:avLst/>
              </a:prstGeom>
              <a:blipFill>
                <a:blip r:embed="rId3"/>
                <a:stretch>
                  <a:fillRect l="-89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7A1CEB1-948F-4255-8E47-74667A2CF6BA}"/>
              </a:ext>
            </a:extLst>
          </p:cNvPr>
          <p:cNvSpPr txBox="1"/>
          <p:nvPr/>
        </p:nvSpPr>
        <p:spPr>
          <a:xfrm>
            <a:off x="914400" y="4729429"/>
            <a:ext cx="532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Profiles of </a:t>
            </a:r>
            <a:r>
              <a:rPr lang="en-US" dirty="0" err="1"/>
              <a:t>Kxx</a:t>
            </a:r>
            <a:r>
              <a:rPr lang="en-US" dirty="0"/>
              <a:t> vs T qualitatively different from </a:t>
            </a:r>
            <a:r>
              <a:rPr lang="en-US" dirty="0" err="1"/>
              <a:t>Kxy</a:t>
            </a:r>
            <a:r>
              <a:rPr lang="en-US" dirty="0"/>
              <a:t> vs. T</a:t>
            </a:r>
          </a:p>
        </p:txBody>
      </p:sp>
    </p:spTree>
    <p:extLst>
      <p:ext uri="{BB962C8B-B14F-4D97-AF65-F5344CB8AC3E}">
        <p14:creationId xmlns:p14="http://schemas.microsoft.com/office/powerpoint/2010/main" val="4183201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3839C3-2DA3-4E1A-BCD2-BE5EAF2B5B01}"/>
                  </a:ext>
                </a:extLst>
              </p:cNvPr>
              <p:cNvSpPr txBox="1"/>
              <p:nvPr/>
            </p:nvSpPr>
            <p:spPr>
              <a:xfrm>
                <a:off x="762000" y="533400"/>
                <a:ext cx="7841570" cy="590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Summary of planar thermal Hall results</a:t>
                </a:r>
              </a:p>
              <a:p>
                <a:endParaRPr lang="en-US" dirty="0"/>
              </a:p>
              <a:p>
                <a:r>
                  <a:rPr lang="en-US" i="1" dirty="0" err="1"/>
                  <a:t>K</a:t>
                </a:r>
                <a:r>
                  <a:rPr lang="en-US" baseline="-25000" dirty="0" err="1"/>
                  <a:t>xy</a:t>
                </a:r>
                <a:r>
                  <a:rPr lang="en-US" dirty="0"/>
                  <a:t> signal appears above </a:t>
                </a:r>
                <a:r>
                  <a:rPr lang="en-US" i="1" dirty="0"/>
                  <a:t>T</a:t>
                </a:r>
                <a:r>
                  <a:rPr lang="en-US" dirty="0"/>
                  <a:t> ~ 3 K for </a:t>
                </a:r>
                <a:r>
                  <a:rPr lang="en-US" b="1" dirty="0"/>
                  <a:t>B</a:t>
                </a:r>
                <a:r>
                  <a:rPr lang="en-US" dirty="0"/>
                  <a:t> || </a:t>
                </a:r>
                <a:r>
                  <a:rPr lang="en-US" b="1" dirty="0"/>
                  <a:t>a.</a:t>
                </a:r>
              </a:p>
              <a:p>
                <a:endParaRPr lang="en-US" dirty="0"/>
              </a:p>
              <a:p>
                <a:r>
                  <a:rPr lang="en-US" i="1" dirty="0" err="1"/>
                  <a:t>K</a:t>
                </a:r>
                <a:r>
                  <a:rPr lang="en-US" baseline="-25000" dirty="0" err="1"/>
                  <a:t>xy</a:t>
                </a:r>
                <a:r>
                  <a:rPr lang="en-US" dirty="0"/>
                  <a:t>/T is very strongly T dependent.</a:t>
                </a:r>
              </a:p>
              <a:p>
                <a:endParaRPr lang="en-US" dirty="0"/>
              </a:p>
              <a:p>
                <a:r>
                  <a:rPr lang="en-US" dirty="0"/>
                  <a:t>Fits very well the edge-mode Hall effect for bosons (Murakami)</a:t>
                </a:r>
              </a:p>
              <a:p>
                <a:endParaRPr lang="en-US" dirty="0"/>
              </a:p>
              <a:p>
                <a:r>
                  <a:rPr lang="en-US" dirty="0"/>
                  <a:t>Consistent with topological magnons above 10 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= 1, and a Berry curvature</a:t>
                </a:r>
              </a:p>
              <a:p>
                <a:r>
                  <a:rPr lang="en-US" dirty="0"/>
                  <a:t>that changes sign with </a:t>
                </a:r>
                <a:r>
                  <a:rPr lang="en-US" b="1" dirty="0"/>
                  <a:t>B</a:t>
                </a:r>
                <a:r>
                  <a:rPr lang="en-US" dirty="0"/>
                  <a:t> || </a:t>
                </a:r>
                <a:r>
                  <a:rPr lang="en-US" b="1" dirty="0"/>
                  <a:t>a</a:t>
                </a:r>
                <a:r>
                  <a:rPr lang="en-US" dirty="0"/>
                  <a:t>.  (Zhang, </a:t>
                </a:r>
                <a:r>
                  <a:rPr lang="en-US" dirty="0" err="1"/>
                  <a:t>Chern</a:t>
                </a:r>
                <a:r>
                  <a:rPr lang="en-US" dirty="0"/>
                  <a:t>, Kim)</a:t>
                </a:r>
              </a:p>
              <a:p>
                <a:endParaRPr lang="en-US" dirty="0"/>
              </a:p>
              <a:p>
                <a:r>
                  <a:rPr lang="en-US" dirty="0"/>
                  <a:t>Spin-mode energy agrees with THz experiments.</a:t>
                </a:r>
              </a:p>
              <a:p>
                <a:endParaRPr lang="en-US" dirty="0"/>
              </a:p>
              <a:p>
                <a:r>
                  <a:rPr lang="en-US" dirty="0"/>
                  <a:t>First observation of edge-mode, bosonic Hall effect.</a:t>
                </a:r>
              </a:p>
              <a:p>
                <a:endParaRPr lang="en-US" dirty="0"/>
              </a:p>
              <a:p>
                <a:r>
                  <a:rPr lang="en-US" dirty="0"/>
                  <a:t>Definitely not fermionic edge modes; not half-quantized.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 err="1"/>
                  <a:t>phononic</a:t>
                </a:r>
                <a:r>
                  <a:rPr lang="en-US" dirty="0"/>
                  <a:t> mechanism is ruled out.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3839C3-2DA3-4E1A-BCD2-BE5EAF2B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3400"/>
                <a:ext cx="7841570" cy="5909310"/>
              </a:xfrm>
              <a:prstGeom prst="rect">
                <a:avLst/>
              </a:prstGeom>
              <a:blipFill>
                <a:blip r:embed="rId2"/>
                <a:stretch>
                  <a:fillRect l="-622" t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213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590800"/>
            <a:ext cx="3348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Oscillations in </a:t>
            </a:r>
            <a:r>
              <a:rPr lang="en-US" sz="3200" b="1" dirty="0" err="1"/>
              <a:t>Kxx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011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29" y="609600"/>
            <a:ext cx="5829300" cy="4205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040" y="159697"/>
            <a:ext cx="729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Oscillation amplitude decreases as </a:t>
            </a:r>
            <a:r>
              <a:rPr lang="en-US" sz="2000" b="1" i="1" dirty="0"/>
              <a:t>T</a:t>
            </a:r>
            <a:r>
              <a:rPr lang="en-US" sz="2000" b="1" dirty="0"/>
              <a:t> rises, but planar </a:t>
            </a:r>
            <a:r>
              <a:rPr lang="en-US" sz="2000" b="1" dirty="0" err="1"/>
              <a:t>Kxy</a:t>
            </a:r>
            <a:r>
              <a:rPr lang="en-US" sz="2000" b="1" dirty="0"/>
              <a:t> increases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49456" y="768927"/>
            <a:ext cx="42291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1200" y="1447800"/>
                <a:ext cx="3048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Damping of amplitude consistent with </a:t>
                </a:r>
                <a:r>
                  <a:rPr lang="en-US" sz="1600" dirty="0" err="1"/>
                  <a:t>Lifshitz-Kosevich</a:t>
                </a:r>
                <a:r>
                  <a:rPr lang="en-US" sz="1600" dirty="0"/>
                  <a:t> form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sinh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]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/ℏ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𝑒𝐵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Fit yields effective mass    </a:t>
                </a:r>
              </a:p>
              <a:p>
                <a:r>
                  <a:rPr lang="en-US" sz="1600" i="1" dirty="0"/>
                  <a:t>m</a:t>
                </a:r>
                <a:r>
                  <a:rPr lang="en-US" sz="1600" dirty="0"/>
                  <a:t>* = 0.67 </a:t>
                </a:r>
                <a:r>
                  <a:rPr lang="en-US" sz="1600" i="1" dirty="0"/>
                  <a:t>m</a:t>
                </a:r>
                <a:r>
                  <a:rPr lang="en-US" sz="1600" baseline="-25000" dirty="0"/>
                  <a:t>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447800"/>
                <a:ext cx="3048000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00" t="-794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4400" y="4953000"/>
            <a:ext cx="4114800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Oscillations (bulk, fermionic?) and planar </a:t>
            </a:r>
            <a:r>
              <a:rPr lang="en-US" i="1" dirty="0" err="1"/>
              <a:t>K</a:t>
            </a:r>
            <a:r>
              <a:rPr lang="en-US" dirty="0" err="1"/>
              <a:t>xy</a:t>
            </a:r>
            <a:r>
              <a:rPr lang="en-US" dirty="0"/>
              <a:t> (edge, bosonic) seem to involve different populations of spin excitations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2954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Osc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ampl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5200" y="18288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Kxy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7F4FD-307C-4865-88C3-075028196910}"/>
              </a:ext>
            </a:extLst>
          </p:cNvPr>
          <p:cNvSpPr txBox="1"/>
          <p:nvPr/>
        </p:nvSpPr>
        <p:spPr>
          <a:xfrm>
            <a:off x="6248400" y="609600"/>
            <a:ext cx="255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Czajka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 et al., Nat. Phys. 2021</a:t>
            </a:r>
          </a:p>
        </p:txBody>
      </p:sp>
    </p:spTree>
    <p:extLst>
      <p:ext uri="{BB962C8B-B14F-4D97-AF65-F5344CB8AC3E}">
        <p14:creationId xmlns:p14="http://schemas.microsoft.com/office/powerpoint/2010/main" val="3460734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7" y="1093979"/>
            <a:ext cx="4376260" cy="3623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14" y="1257302"/>
            <a:ext cx="4466446" cy="3779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324948" y="77371"/>
                <a:ext cx="91440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Oscillations in </a:t>
                </a:r>
                <a:r>
                  <a:rPr lang="en-US" sz="2000" b="1" i="1" dirty="0" err="1"/>
                  <a:t>K</a:t>
                </a:r>
                <a:r>
                  <a:rPr lang="en-US" sz="2000" b="1" baseline="-25000" dirty="0" err="1"/>
                  <a:t>xx</a:t>
                </a:r>
                <a:r>
                  <a:rPr lang="en-US" sz="2000" b="1" dirty="0"/>
                  <a:t> emerge below 4 K with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4948" y="77371"/>
                <a:ext cx="9144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676400" y="902714"/>
            <a:ext cx="5314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1714500"/>
            <a:ext cx="6158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H </a:t>
            </a:r>
            <a:r>
              <a:rPr lang="en-US" sz="1350" dirty="0"/>
              <a:t>|| </a:t>
            </a:r>
            <a:r>
              <a:rPr lang="en-US" sz="135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641" y="1574483"/>
            <a:ext cx="6158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H </a:t>
            </a:r>
            <a:r>
              <a:rPr lang="en-US" sz="1350" dirty="0"/>
              <a:t>|| </a:t>
            </a:r>
            <a:r>
              <a:rPr lang="en-US" sz="135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872813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Amplitude largest in interval 7 – 11.5 T (QSL state)</a:t>
            </a:r>
          </a:p>
          <a:p>
            <a:r>
              <a:rPr lang="en-US" sz="1600" dirty="0"/>
              <a:t>Above 11.5 T, </a:t>
            </a:r>
            <a:r>
              <a:rPr lang="en-US" sz="1600" i="1" dirty="0" err="1"/>
              <a:t>K</a:t>
            </a:r>
            <a:r>
              <a:rPr lang="en-US" sz="1600" baseline="-25000" dirty="0" err="1"/>
              <a:t>xx</a:t>
            </a:r>
            <a:r>
              <a:rPr lang="en-US" sz="1600" dirty="0"/>
              <a:t> steps up to an </a:t>
            </a:r>
            <a:r>
              <a:rPr lang="en-US" sz="1600" i="1" dirty="0"/>
              <a:t>H</a:t>
            </a:r>
            <a:r>
              <a:rPr lang="en-US" sz="1600" dirty="0"/>
              <a:t>-independent value</a:t>
            </a:r>
          </a:p>
          <a:p>
            <a:r>
              <a:rPr lang="en-US" sz="1600" dirty="0"/>
              <a:t>Below 7 T, weak oscillations resolved in zig-zag phase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240" y="4679394"/>
            <a:ext cx="2441834" cy="2188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11" y="550277"/>
            <a:ext cx="1139207" cy="52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6715" y="459865"/>
            <a:ext cx="305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Czajka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Nat. Phys</a:t>
            </a:r>
            <a:r>
              <a:rPr lang="en-US" dirty="0"/>
              <a:t>. (2021).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11515" y="-14093"/>
            <a:ext cx="2593830" cy="1255361"/>
            <a:chOff x="6711515" y="-14093"/>
            <a:chExt cx="2593830" cy="1255361"/>
          </a:xfrm>
        </p:grpSpPr>
        <p:grpSp>
          <p:nvGrpSpPr>
            <p:cNvPr id="6" name="Group 5"/>
            <p:cNvGrpSpPr/>
            <p:nvPr/>
          </p:nvGrpSpPr>
          <p:grpSpPr>
            <a:xfrm>
              <a:off x="6711515" y="-14093"/>
              <a:ext cx="2445806" cy="967634"/>
              <a:chOff x="6866145" y="-6581"/>
              <a:chExt cx="2947878" cy="126388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6145" y="9360"/>
                <a:ext cx="998351" cy="124793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4496" y="-6405"/>
                <a:ext cx="1010964" cy="126370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82" r="5185" b="14910"/>
              <a:stretch/>
            </p:blipFill>
            <p:spPr>
              <a:xfrm>
                <a:off x="8888224" y="-6581"/>
                <a:ext cx="925799" cy="1238126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6810751" y="902714"/>
              <a:ext cx="2494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Czajka,    Gao,     </a:t>
              </a:r>
              <a:r>
                <a:rPr lang="en-US" sz="1400" dirty="0"/>
                <a:t>Hirschberger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174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" y="915408"/>
            <a:ext cx="4456210" cy="366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021" y="685806"/>
            <a:ext cx="4580454" cy="3852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4713" y="152400"/>
                <a:ext cx="5575950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Amplitude function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𝒂𝒎𝒑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is large in QSL state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13" y="152400"/>
                <a:ext cx="5575950" cy="427618"/>
              </a:xfrm>
              <a:prstGeom prst="rect">
                <a:avLst/>
              </a:prstGeom>
              <a:blipFill>
                <a:blip r:embed="rId4"/>
                <a:stretch>
                  <a:fillRect l="-1093" t="-5714" r="-43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074713" y="762000"/>
            <a:ext cx="5257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7563" y="4876800"/>
            <a:ext cx="3745192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Amplitude is large in QSL (7.3 &lt; B &lt; 11.5 T).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63" y="5368030"/>
            <a:ext cx="7828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Abruptly vanishes above 11.5 T. Extends as a weak tail to 4 T in zigzag phase (mixed phase?).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19161"/>
            <a:ext cx="1139207" cy="5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960" y="628638"/>
            <a:ext cx="5186110" cy="4147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6675"/>
            <a:ext cx="5792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“Index plot” of integer increment </a:t>
            </a:r>
            <a:r>
              <a:rPr lang="el-GR" sz="2400" b="1" dirty="0"/>
              <a:t>Δ</a:t>
            </a:r>
            <a:r>
              <a:rPr lang="en-US" sz="2400" b="1" i="1" dirty="0"/>
              <a:t>n</a:t>
            </a:r>
            <a:r>
              <a:rPr lang="en-US" sz="2400" b="1" dirty="0"/>
              <a:t> vs 1/</a:t>
            </a:r>
            <a:r>
              <a:rPr lang="en-US" sz="2400" b="1" i="1" dirty="0"/>
              <a:t>H</a:t>
            </a:r>
            <a:r>
              <a:rPr lang="en-US" sz="2400" b="1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685800"/>
            <a:ext cx="42862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9200" y="1696876"/>
                <a:ext cx="428625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Extrema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en-US" sz="1600" dirty="0"/>
                  <a:t> plotted vs 1/</a:t>
                </a:r>
                <a:r>
                  <a:rPr lang="en-US" sz="1600" i="1" dirty="0"/>
                  <a:t>H</a:t>
                </a:r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Sample 1 (blue symbols) and 3 (red) measured with 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sz="1600" b="1" dirty="0"/>
                  <a:t>.</a:t>
                </a:r>
              </a:p>
              <a:p>
                <a:endParaRPr lang="en-US" sz="1600" b="1" dirty="0"/>
              </a:p>
              <a:p>
                <a:r>
                  <a:rPr lang="en-US" sz="1600" dirty="0"/>
                  <a:t>Open triangles and circles are from 1 in tilted </a:t>
                </a:r>
                <a:r>
                  <a:rPr lang="en-US" sz="1600" b="1" dirty="0"/>
                  <a:t>H</a:t>
                </a:r>
                <a:r>
                  <a:rPr lang="en-US" sz="1600" dirty="0"/>
                  <a:t> (tilt angles </a:t>
                </a:r>
                <a:r>
                  <a:rPr lang="el-GR" sz="1600" dirty="0"/>
                  <a:t>θ</a:t>
                </a:r>
                <a:r>
                  <a:rPr lang="en-US" sz="1600" dirty="0"/>
                  <a:t> = 39</a:t>
                </a:r>
                <a:r>
                  <a:rPr lang="en-US" sz="1600" baseline="30000" dirty="0"/>
                  <a:t>o</a:t>
                </a:r>
                <a:r>
                  <a:rPr lang="en-US" sz="1600" dirty="0"/>
                  <a:t> and 55</a:t>
                </a:r>
                <a:r>
                  <a:rPr lang="en-US" sz="1600" baseline="30000" dirty="0"/>
                  <a:t>o</a:t>
                </a:r>
                <a:r>
                  <a:rPr lang="en-US" sz="1600" dirty="0"/>
                  <a:t>).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The 5 data sets fall on straight segments (with break at ~7 T).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696876"/>
                <a:ext cx="4286250" cy="2554545"/>
              </a:xfrm>
              <a:prstGeom prst="rect">
                <a:avLst/>
              </a:prstGeom>
              <a:blipFill>
                <a:blip r:embed="rId3"/>
                <a:stretch>
                  <a:fillRect l="-711" t="-716" b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28600"/>
            <a:ext cx="1139207" cy="521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28F21B-634F-41FE-A27F-6B02DE67228B}"/>
              </a:ext>
            </a:extLst>
          </p:cNvPr>
          <p:cNvGrpSpPr/>
          <p:nvPr/>
        </p:nvGrpSpPr>
        <p:grpSpPr>
          <a:xfrm>
            <a:off x="1514475" y="4838236"/>
            <a:ext cx="6601359" cy="1100554"/>
            <a:chOff x="990600" y="4648200"/>
            <a:chExt cx="6601359" cy="1100554"/>
          </a:xfrm>
        </p:grpSpPr>
        <p:sp>
          <p:nvSpPr>
            <p:cNvPr id="13" name="TextBox 12"/>
            <p:cNvSpPr txBox="1"/>
            <p:nvPr/>
          </p:nvSpPr>
          <p:spPr>
            <a:xfrm>
              <a:off x="990600" y="4648200"/>
              <a:ext cx="64870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Oscillations mimic Landau-level oscillations, but there are no free electrons!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5029200"/>
              <a:ext cx="6319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Gap is 2 eV (from ARPES). At 1 K, free electrons are </a:t>
              </a:r>
              <a:r>
                <a:rPr lang="en-US" sz="1600" dirty="0" err="1"/>
                <a:t>exponent</a:t>
              </a:r>
              <a:r>
                <a:rPr lang="en-US" sz="1600" baseline="30000" dirty="0" err="1"/>
                <a:t>y</a:t>
              </a:r>
              <a:r>
                <a:rPr lang="en-US" sz="1600" dirty="0"/>
                <a:t> suppressed.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5410200"/>
              <a:ext cx="66013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Effective “Fermi surface” area = 30 T (below 7 T) and 41 T or 64 T (above 7 T).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67601" y="838200"/>
            <a:ext cx="1385551" cy="684178"/>
            <a:chOff x="8933088" y="1833183"/>
            <a:chExt cx="2573112" cy="1072570"/>
          </a:xfrm>
        </p:grpSpPr>
        <p:sp>
          <p:nvSpPr>
            <p:cNvPr id="12" name="Rectangle 11"/>
            <p:cNvSpPr/>
            <p:nvPr/>
          </p:nvSpPr>
          <p:spPr>
            <a:xfrm>
              <a:off x="9525000" y="2353274"/>
              <a:ext cx="1981200" cy="85126"/>
            </a:xfrm>
            <a:prstGeom prst="rect">
              <a:avLst/>
            </a:prstGeom>
            <a:solidFill>
              <a:srgbClr val="C0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" name="Straight Arrow Connector 15"/>
            <p:cNvCxnSpPr>
              <a:stCxn id="12" idx="0"/>
            </p:cNvCxnSpPr>
            <p:nvPr/>
          </p:nvCxnSpPr>
          <p:spPr>
            <a:xfrm flipV="1">
              <a:off x="10515600" y="1853241"/>
              <a:ext cx="685800" cy="5000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521534" y="1833183"/>
              <a:ext cx="500724" cy="398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00840" y="2017849"/>
              <a:ext cx="476908" cy="398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50" dirty="0"/>
                <a:t>θ</a:t>
              </a:r>
              <a:endParaRPr lang="en-US" sz="105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366667" y="2083322"/>
              <a:ext cx="5933" cy="48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9366667" y="2564922"/>
              <a:ext cx="533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841628" y="2423258"/>
              <a:ext cx="506677" cy="482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33088" y="1964680"/>
              <a:ext cx="482862" cy="482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</a:t>
              </a:r>
            </a:p>
          </p:txBody>
        </p:sp>
        <p:sp>
          <p:nvSpPr>
            <p:cNvPr id="23" name="Arc 22"/>
            <p:cNvSpPr/>
            <p:nvPr/>
          </p:nvSpPr>
          <p:spPr>
            <a:xfrm>
              <a:off x="10644631" y="2169221"/>
              <a:ext cx="213869" cy="36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855599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077" y="613692"/>
            <a:ext cx="4908923" cy="4530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5328"/>
            <a:ext cx="634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Reproducibility of oscillation period and phasing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3546" y="5181600"/>
            <a:ext cx="291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Plot vs. </a:t>
            </a:r>
            <a:r>
              <a:rPr lang="en-US" sz="1600" i="1" dirty="0"/>
              <a:t>H</a:t>
            </a:r>
            <a:r>
              <a:rPr lang="en-US" sz="1600" dirty="0"/>
              <a:t> shows that sequence is </a:t>
            </a:r>
            <a:r>
              <a:rPr lang="en-US" sz="1600" i="1" dirty="0"/>
              <a:t>not</a:t>
            </a:r>
            <a:r>
              <a:rPr lang="en-US" sz="1600" dirty="0"/>
              <a:t> periodic in </a:t>
            </a:r>
            <a:r>
              <a:rPr lang="en-US" sz="1600" i="1" dirty="0"/>
              <a:t>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867639"/>
            <a:ext cx="3320677" cy="3998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7754" y="4876143"/>
                <a:ext cx="39433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Extrema of curves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en-US" sz="1600" dirty="0"/>
                  <a:t> are used in index plot.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Strong reproducibility in period and phasing across 5 data sets from 3 samples.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54" y="4876143"/>
                <a:ext cx="3943350" cy="1323439"/>
              </a:xfrm>
              <a:prstGeom prst="rect">
                <a:avLst/>
              </a:prstGeom>
              <a:blipFill>
                <a:blip r:embed="rId4"/>
                <a:stretch>
                  <a:fillRect l="-773" t="-1382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293" y="255702"/>
            <a:ext cx="1139207" cy="521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6096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414732"/>
            <a:ext cx="2110986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1" y="3233927"/>
            <a:ext cx="2246935" cy="2149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4900" y="3048477"/>
            <a:ext cx="25069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Takagi et al., </a:t>
            </a:r>
            <a:r>
              <a:rPr lang="en-US" sz="1350" i="1" dirty="0"/>
              <a:t>Nat. Rev. Phys</a:t>
            </a:r>
            <a:r>
              <a:rPr lang="en-US" sz="1350" dirty="0"/>
              <a:t>.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77303"/>
            <a:ext cx="8105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Jackeli-Khaliullin</a:t>
            </a:r>
            <a:r>
              <a:rPr lang="en-US" sz="2000" b="1" dirty="0"/>
              <a:t> realization of the Kitaev model in </a:t>
            </a:r>
            <a:r>
              <a:rPr lang="en-US" sz="2000" b="1" dirty="0" err="1"/>
              <a:t>Ir</a:t>
            </a:r>
            <a:r>
              <a:rPr lang="en-US" sz="2000" b="1" dirty="0"/>
              <a:t> and Ru chalcogenides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3577" y="3489533"/>
            <a:ext cx="5497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Strong spin orbit coupling </a:t>
            </a:r>
            <a:r>
              <a:rPr lang="en-US" sz="1600" dirty="0">
                <a:sym typeface="Wingdings" panose="05000000000000000000" pitchFamily="2" charset="2"/>
              </a:rPr>
              <a:t>  lone hole occupies </a:t>
            </a:r>
            <a:r>
              <a:rPr lang="en-US" sz="1600" i="1" dirty="0">
                <a:sym typeface="Wingdings" panose="05000000000000000000" pitchFamily="2" charset="2"/>
              </a:rPr>
              <a:t>J</a:t>
            </a:r>
            <a:r>
              <a:rPr lang="en-US" sz="1600" baseline="-25000" dirty="0">
                <a:sym typeface="Wingdings" panose="05000000000000000000" pitchFamily="2" charset="2"/>
              </a:rPr>
              <a:t>eff</a:t>
            </a:r>
            <a:r>
              <a:rPr lang="en-US" sz="1600" dirty="0">
                <a:sym typeface="Wingdings" panose="05000000000000000000" pitchFamily="2" charset="2"/>
              </a:rPr>
              <a:t> = ½ doublet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0210" y="4042535"/>
                <a:ext cx="50090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 the Ru-Ru-Cl</a:t>
                </a:r>
                <a:r>
                  <a:rPr lang="en-US" sz="1600" baseline="-25000" dirty="0"/>
                  <a:t>2</a:t>
                </a:r>
                <a:r>
                  <a:rPr lang="en-US" sz="1600" dirty="0"/>
                  <a:t> plane, quantum interference btw 2 paths </a:t>
                </a:r>
              </a:p>
              <a:p>
                <a:r>
                  <a:rPr lang="en-US" sz="1600" dirty="0"/>
                  <a:t>Suppresses direct exchange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Results in </a:t>
                </a:r>
                <a:r>
                  <a:rPr lang="en-US" sz="1600" dirty="0" err="1"/>
                  <a:t>Ising</a:t>
                </a:r>
                <a:r>
                  <a:rPr lang="en-US" sz="1600" dirty="0"/>
                  <a:t> exchange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1600" dirty="0"/>
                  <a:t>  with </a:t>
                </a:r>
                <a:r>
                  <a:rPr lang="en-US" sz="1600" dirty="0">
                    <a:sym typeface="Symbol" panose="05050102010706020507" pitchFamily="18" charset="2"/>
                  </a:rPr>
                  <a:t> </a:t>
                </a:r>
                <a:r>
                  <a:rPr lang="en-US" sz="1600" dirty="0"/>
                  <a:t>normal to plane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10" y="4042535"/>
                <a:ext cx="5009064" cy="1077218"/>
              </a:xfrm>
              <a:prstGeom prst="rect">
                <a:avLst/>
              </a:prstGeom>
              <a:blipFill>
                <a:blip r:embed="rId4"/>
                <a:stretch>
                  <a:fillRect l="-731" t="-169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48120" y="2585298"/>
            <a:ext cx="18469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Edge-sharing </a:t>
            </a:r>
            <a:r>
              <a:rPr lang="en-US" sz="1350" dirty="0" err="1"/>
              <a:t>octahedra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01" y="1806999"/>
            <a:ext cx="12843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Ru-Ru-Cl</a:t>
            </a:r>
            <a:r>
              <a:rPr lang="en-US" sz="1350" baseline="-25000" dirty="0"/>
              <a:t>2</a:t>
            </a:r>
            <a:r>
              <a:rPr lang="en-US" sz="1350" dirty="0"/>
              <a:t> plane</a:t>
            </a:r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 flipH="1">
            <a:off x="6515100" y="1957040"/>
            <a:ext cx="914401" cy="23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0852" y="994601"/>
            <a:ext cx="20946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Jackeli</a:t>
            </a:r>
            <a:r>
              <a:rPr lang="en-US" sz="1350" dirty="0"/>
              <a:t>, </a:t>
            </a:r>
            <a:r>
              <a:rPr lang="en-US" sz="1350" dirty="0" err="1"/>
              <a:t>Khaliullin</a:t>
            </a:r>
            <a:r>
              <a:rPr lang="en-US" sz="1350" dirty="0"/>
              <a:t>, </a:t>
            </a:r>
            <a:r>
              <a:rPr lang="en-US" sz="1350" i="1" dirty="0"/>
              <a:t>PRL</a:t>
            </a:r>
            <a:r>
              <a:rPr lang="en-US" sz="1350" dirty="0"/>
              <a:t> 2009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6A30F8-1AA7-4DC0-BE69-F374C759DF0F}"/>
              </a:ext>
            </a:extLst>
          </p:cNvPr>
          <p:cNvGrpSpPr/>
          <p:nvPr/>
        </p:nvGrpSpPr>
        <p:grpSpPr>
          <a:xfrm>
            <a:off x="451361" y="857629"/>
            <a:ext cx="4856765" cy="1771650"/>
            <a:chOff x="228601" y="1371600"/>
            <a:chExt cx="4856765" cy="1771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1" y="1371600"/>
              <a:ext cx="2067614" cy="177165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25D2F1-92D0-4895-BE54-289E4CBDF21F}"/>
                </a:ext>
              </a:extLst>
            </p:cNvPr>
            <p:cNvGrpSpPr/>
            <p:nvPr/>
          </p:nvGrpSpPr>
          <p:grpSpPr>
            <a:xfrm>
              <a:off x="2057400" y="1399636"/>
              <a:ext cx="3027966" cy="1577526"/>
              <a:chOff x="2057400" y="1399636"/>
              <a:chExt cx="3027966" cy="15775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7450" y="1399636"/>
                <a:ext cx="2627916" cy="1577526"/>
              </a:xfrm>
              <a:prstGeom prst="rect">
                <a:avLst/>
              </a:prstGeom>
            </p:spPr>
          </p:pic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541632E-E5FC-4562-9CA9-F891F6D56A8D}"/>
                  </a:ext>
                </a:extLst>
              </p:cNvPr>
              <p:cNvCxnSpPr/>
              <p:nvPr/>
            </p:nvCxnSpPr>
            <p:spPr>
              <a:xfrm flipV="1">
                <a:off x="2057400" y="1957040"/>
                <a:ext cx="400050" cy="786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AD037D7-80FC-4A44-B98F-343C797A941A}"/>
                  </a:ext>
                </a:extLst>
              </p:cNvPr>
              <p:cNvCxnSpPr>
                <a:endCxn id="5" idx="1"/>
              </p:cNvCxnSpPr>
              <p:nvPr/>
            </p:nvCxnSpPr>
            <p:spPr>
              <a:xfrm flipV="1">
                <a:off x="2057400" y="2188399"/>
                <a:ext cx="400050" cy="5548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EAEBB96-64FC-4996-9E76-213AFFA6AF43}"/>
              </a:ext>
            </a:extLst>
          </p:cNvPr>
          <p:cNvSpPr txBox="1"/>
          <p:nvPr/>
        </p:nvSpPr>
        <p:spPr>
          <a:xfrm>
            <a:off x="2680210" y="1759949"/>
            <a:ext cx="115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spin orbit coup.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0593D6C-68D4-43E1-B18A-28D2EE0F27DC}"/>
              </a:ext>
            </a:extLst>
          </p:cNvPr>
          <p:cNvSpPr/>
          <p:nvPr/>
        </p:nvSpPr>
        <p:spPr>
          <a:xfrm flipV="1">
            <a:off x="6962014" y="1484721"/>
            <a:ext cx="124586" cy="7253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000922-8AAA-448C-B594-BFDFCA4FD82A}"/>
                  </a:ext>
                </a:extLst>
              </p:cNvPr>
              <p:cNvSpPr txBox="1"/>
              <p:nvPr/>
            </p:nvSpPr>
            <p:spPr>
              <a:xfrm>
                <a:off x="6998466" y="1351549"/>
                <a:ext cx="484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000922-8AAA-448C-B594-BFDFCA4FD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466" y="1351549"/>
                <a:ext cx="4846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153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1C7FC-D455-4D12-91C2-14DD3CFA5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0" y="1410929"/>
            <a:ext cx="3309015" cy="2628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BEDCF8-2333-4DE9-B291-A802E193A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3" y="4004242"/>
            <a:ext cx="2749232" cy="2532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A4ADE-F518-409C-AD61-7592BED88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463" y="1306950"/>
            <a:ext cx="3657600" cy="2867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662D4-5435-4287-BE69-8D0EB8DFCE77}"/>
              </a:ext>
            </a:extLst>
          </p:cNvPr>
          <p:cNvSpPr txBox="1"/>
          <p:nvPr/>
        </p:nvSpPr>
        <p:spPr>
          <a:xfrm>
            <a:off x="298055" y="1085413"/>
            <a:ext cx="349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Crystal with multiple stacking faults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A7D7B-9FCA-44C7-9BF8-EC1E60595F65}"/>
              </a:ext>
            </a:extLst>
          </p:cNvPr>
          <p:cNvSpPr txBox="1"/>
          <p:nvPr/>
        </p:nvSpPr>
        <p:spPr>
          <a:xfrm>
            <a:off x="3187442" y="4114800"/>
            <a:ext cx="1581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</a:t>
            </a:r>
          </a:p>
          <a:p>
            <a:r>
              <a:rPr lang="en-US" dirty="0" err="1"/>
              <a:t>Transit</a:t>
            </a:r>
            <a:r>
              <a:rPr lang="en-US" baseline="30000" dirty="0" err="1"/>
              <a:t>n</a:t>
            </a:r>
            <a:r>
              <a:rPr lang="en-US" dirty="0"/>
              <a:t> model</a:t>
            </a:r>
          </a:p>
          <a:p>
            <a:r>
              <a:rPr lang="en-US" dirty="0"/>
              <a:t>(withdrawn)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185FC-222B-46AC-B9DF-BABF99405523}"/>
              </a:ext>
            </a:extLst>
          </p:cNvPr>
          <p:cNvSpPr txBox="1"/>
          <p:nvPr/>
        </p:nvSpPr>
        <p:spPr>
          <a:xfrm>
            <a:off x="5762584" y="965124"/>
            <a:ext cx="298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Crystal without stacking faults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5CBC29-513E-4E8B-B557-A61FA63FEEF9}"/>
              </a:ext>
            </a:extLst>
          </p:cNvPr>
          <p:cNvGrpSpPr/>
          <p:nvPr/>
        </p:nvGrpSpPr>
        <p:grpSpPr>
          <a:xfrm>
            <a:off x="76200" y="24075"/>
            <a:ext cx="5562600" cy="1125715"/>
            <a:chOff x="76200" y="24075"/>
            <a:chExt cx="5562600" cy="11257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E971D5-D571-4460-8124-FB98ABA5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24075"/>
              <a:ext cx="5562600" cy="8131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2A6AE6-FABA-4BA3-83A6-C28866B07E04}"/>
                </a:ext>
              </a:extLst>
            </p:cNvPr>
            <p:cNvSpPr txBox="1"/>
            <p:nvPr/>
          </p:nvSpPr>
          <p:spPr>
            <a:xfrm>
              <a:off x="3702305" y="780458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PRB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481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D2DE22-98D6-4021-852C-E395A0121155}"/>
              </a:ext>
            </a:extLst>
          </p:cNvPr>
          <p:cNvSpPr txBox="1"/>
          <p:nvPr/>
        </p:nvSpPr>
        <p:spPr>
          <a:xfrm>
            <a:off x="711511" y="390882"/>
            <a:ext cx="510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ORNL recent results   Zhang, Yan et al.   </a:t>
            </a:r>
            <a:r>
              <a:rPr lang="en-US" dirty="0" err="1"/>
              <a:t>Arxiv</a:t>
            </a:r>
            <a:r>
              <a:rPr lang="en-US" dirty="0"/>
              <a:t> 2303…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412E86-BA28-443F-A5E2-9FFB1F1CA7A9}"/>
              </a:ext>
            </a:extLst>
          </p:cNvPr>
          <p:cNvGrpSpPr/>
          <p:nvPr/>
        </p:nvGrpSpPr>
        <p:grpSpPr>
          <a:xfrm>
            <a:off x="381000" y="1143000"/>
            <a:ext cx="4444944" cy="4953000"/>
            <a:chOff x="1056872" y="1295400"/>
            <a:chExt cx="4444944" cy="4953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63E7B4-7BA5-44C3-84F3-2E5893B6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872" y="1295400"/>
              <a:ext cx="4444944" cy="4953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E78005-F8B2-435F-9B99-74D2056F1A00}"/>
                </a:ext>
              </a:extLst>
            </p:cNvPr>
            <p:cNvSpPr txBox="1"/>
            <p:nvPr/>
          </p:nvSpPr>
          <p:spPr>
            <a:xfrm>
              <a:off x="1056872" y="398807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N</a:t>
              </a:r>
              <a:r>
                <a:rPr lang="en-US" dirty="0"/>
                <a:t> = 6.5 K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D592F5-148B-4618-A5B9-F16614FECBB8}"/>
                </a:ext>
              </a:extLst>
            </p:cNvPr>
            <p:cNvSpPr txBox="1"/>
            <p:nvPr/>
          </p:nvSpPr>
          <p:spPr>
            <a:xfrm>
              <a:off x="4419468" y="396267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N</a:t>
              </a:r>
              <a:r>
                <a:rPr lang="en-US" dirty="0"/>
                <a:t> = 7.6 K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C5B54F2-5ABE-4610-8954-5B5DF16F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46" y="1329452"/>
            <a:ext cx="4580454" cy="3852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CF84D-69EE-4C73-A363-3D3FB71FE74D}"/>
              </a:ext>
            </a:extLst>
          </p:cNvPr>
          <p:cNvSpPr txBox="1"/>
          <p:nvPr/>
        </p:nvSpPr>
        <p:spPr>
          <a:xfrm>
            <a:off x="6477000" y="1051560"/>
            <a:ext cx="215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Czajka et al. Nat Phys</a:t>
            </a:r>
          </a:p>
        </p:txBody>
      </p:sp>
    </p:spTree>
    <p:extLst>
      <p:ext uri="{BB962C8B-B14F-4D97-AF65-F5344CB8AC3E}">
        <p14:creationId xmlns:p14="http://schemas.microsoft.com/office/powerpoint/2010/main" val="785092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582" y="3339686"/>
            <a:ext cx="147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Thank you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1650" y="1327222"/>
            <a:ext cx="3926979" cy="1834396"/>
            <a:chOff x="575533" y="626627"/>
            <a:chExt cx="5235972" cy="2445861"/>
          </a:xfrm>
        </p:grpSpPr>
        <p:grpSp>
          <p:nvGrpSpPr>
            <p:cNvPr id="4" name="Group 3"/>
            <p:cNvGrpSpPr/>
            <p:nvPr/>
          </p:nvGrpSpPr>
          <p:grpSpPr>
            <a:xfrm>
              <a:off x="575533" y="626627"/>
              <a:ext cx="4200116" cy="2445861"/>
              <a:chOff x="1734646" y="721696"/>
              <a:chExt cx="4200116" cy="244586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1382" y="742951"/>
                <a:ext cx="1331135" cy="166391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2517" y="721930"/>
                <a:ext cx="1347952" cy="168494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82" r="5185" b="14910"/>
              <a:stretch/>
            </p:blipFill>
            <p:spPr>
              <a:xfrm>
                <a:off x="4557487" y="721696"/>
                <a:ext cx="1234399" cy="165083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734646" y="2358242"/>
                <a:ext cx="125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Peter Czajka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48841" y="2372764"/>
                <a:ext cx="102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Tong Gao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80175" y="2305782"/>
                <a:ext cx="1454587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Max </a:t>
                </a:r>
              </a:p>
              <a:p>
                <a:r>
                  <a:rPr lang="en-US" sz="1200" dirty="0"/>
                  <a:t>Hirschberger</a:t>
                </a:r>
              </a:p>
              <a:p>
                <a:r>
                  <a:rPr lang="en-US" sz="1200" dirty="0"/>
                  <a:t>(RIKEN, Tokyo)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491" y="663640"/>
              <a:ext cx="1099014" cy="15470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84370" y="2280005"/>
              <a:ext cx="622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NPO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59318" y="1324292"/>
            <a:ext cx="4017758" cy="1484184"/>
            <a:chOff x="6689939" y="796553"/>
            <a:chExt cx="5357011" cy="19789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0" t="4702" r="22414" b="30635"/>
            <a:stretch/>
          </p:blipFill>
          <p:spPr>
            <a:xfrm>
              <a:off x="8100516" y="796554"/>
              <a:ext cx="960280" cy="13026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6" t="1859" r="11164" b="26308"/>
            <a:stretch/>
          </p:blipFill>
          <p:spPr>
            <a:xfrm>
              <a:off x="9056293" y="796553"/>
              <a:ext cx="949488" cy="13026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t="4558" r="7189" b="20809"/>
            <a:stretch/>
          </p:blipFill>
          <p:spPr>
            <a:xfrm>
              <a:off x="10014266" y="807268"/>
              <a:ext cx="959444" cy="130260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58523" y="2159912"/>
              <a:ext cx="120922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A. Banerjee</a:t>
              </a:r>
            </a:p>
            <a:p>
              <a:r>
                <a:rPr lang="en-US" sz="1200" dirty="0"/>
                <a:t>(Purdue)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66266" y="2174714"/>
              <a:ext cx="1211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D. Mandrus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64931" y="2126276"/>
              <a:ext cx="985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S. Nagler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8" r="4881" b="18736"/>
            <a:stretch/>
          </p:blipFill>
          <p:spPr>
            <a:xfrm>
              <a:off x="6973027" y="807268"/>
              <a:ext cx="1141658" cy="11260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689939" y="1970344"/>
              <a:ext cx="1644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P. </a:t>
              </a:r>
              <a:r>
                <a:rPr lang="en-US" sz="1200" dirty="0" err="1"/>
                <a:t>Lampen</a:t>
              </a:r>
              <a:r>
                <a:rPr lang="en-US" sz="1200" dirty="0"/>
                <a:t>-Kelley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r="22463" b="22307"/>
            <a:stretch/>
          </p:blipFill>
          <p:spPr>
            <a:xfrm>
              <a:off x="10990184" y="807268"/>
              <a:ext cx="1056766" cy="13375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112659" y="2113746"/>
              <a:ext cx="79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JQ Yan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892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177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16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93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5800" y="102675"/>
            <a:ext cx="53882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Lattice structure and Kitaev spin axes in </a:t>
            </a:r>
            <a:r>
              <a:rPr lang="en-US" sz="2000" b="1" dirty="0">
                <a:sym typeface="Symbol" panose="05050102010706020507" pitchFamily="18" charset="2"/>
              </a:rPr>
              <a:t></a:t>
            </a:r>
            <a:r>
              <a:rPr lang="en-US" sz="2000" b="1" dirty="0"/>
              <a:t>-RuCl</a:t>
            </a:r>
            <a:r>
              <a:rPr lang="en-US" sz="2000" b="1" baseline="-25000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9397" y="4706674"/>
            <a:ext cx="2232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Kim and </a:t>
            </a:r>
            <a:r>
              <a:rPr lang="en-US" sz="1600" dirty="0" err="1"/>
              <a:t>Kee</a:t>
            </a:r>
            <a:r>
              <a:rPr lang="en-US" sz="1600" dirty="0"/>
              <a:t>, </a:t>
            </a:r>
            <a:r>
              <a:rPr lang="en-US" sz="1600" i="1" dirty="0"/>
              <a:t>PRB</a:t>
            </a:r>
            <a:r>
              <a:rPr lang="en-US" sz="1600" dirty="0"/>
              <a:t> (2016)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76" y="1151199"/>
            <a:ext cx="2886212" cy="34343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57800" y="1320254"/>
            <a:ext cx="3532853" cy="3839499"/>
            <a:chOff x="6705600" y="784787"/>
            <a:chExt cx="4710470" cy="5119332"/>
          </a:xfrm>
        </p:grpSpPr>
        <p:grpSp>
          <p:nvGrpSpPr>
            <p:cNvPr id="36" name="Group 35"/>
            <p:cNvGrpSpPr/>
            <p:nvPr/>
          </p:nvGrpSpPr>
          <p:grpSpPr>
            <a:xfrm>
              <a:off x="6705600" y="887118"/>
              <a:ext cx="4710470" cy="5017001"/>
              <a:chOff x="3354283" y="514089"/>
              <a:chExt cx="5406650" cy="570844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354283" y="514089"/>
                <a:ext cx="5406650" cy="5708440"/>
                <a:chOff x="2350889" y="151878"/>
                <a:chExt cx="6482027" cy="670612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350889" y="151878"/>
                  <a:ext cx="6482027" cy="6706122"/>
                  <a:chOff x="2272622" y="-188423"/>
                  <a:chExt cx="6482027" cy="6706122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21723" y="154998"/>
                    <a:ext cx="5432926" cy="6362701"/>
                  </a:xfrm>
                  <a:prstGeom prst="rect">
                    <a:avLst/>
                  </a:prstGeom>
                </p:spPr>
              </p:pic>
              <p:cxnSp>
                <p:nvCxnSpPr>
                  <p:cNvPr id="4" name="Straight Arrow Connector 3"/>
                  <p:cNvCxnSpPr/>
                  <p:nvPr/>
                </p:nvCxnSpPr>
                <p:spPr>
                  <a:xfrm flipV="1">
                    <a:off x="4800600" y="-188423"/>
                    <a:ext cx="1586148" cy="2381667"/>
                  </a:xfrm>
                  <a:prstGeom prst="straightConnector1">
                    <a:avLst/>
                  </a:prstGeom>
                  <a:ln w="5080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/>
                  <p:cNvCxnSpPr/>
                  <p:nvPr/>
                </p:nvCxnSpPr>
                <p:spPr>
                  <a:xfrm flipV="1">
                    <a:off x="4814017" y="1173382"/>
                    <a:ext cx="1113482" cy="1043344"/>
                  </a:xfrm>
                  <a:prstGeom prst="straightConnector1">
                    <a:avLst/>
                  </a:prstGeom>
                  <a:ln w="8890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/>
                  <p:cNvCxnSpPr/>
                  <p:nvPr/>
                </p:nvCxnSpPr>
                <p:spPr>
                  <a:xfrm flipH="1" flipV="1">
                    <a:off x="2362200" y="325581"/>
                    <a:ext cx="2438400" cy="1828800"/>
                  </a:xfrm>
                  <a:prstGeom prst="straightConnector1">
                    <a:avLst/>
                  </a:prstGeom>
                  <a:ln w="63500">
                    <a:solidFill>
                      <a:srgbClr val="33993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272622" y="574967"/>
                    <a:ext cx="602116" cy="5759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500" dirty="0" err="1"/>
                      <a:t>S</a:t>
                    </a:r>
                    <a:r>
                      <a:rPr lang="en-US" sz="1500" baseline="-25000" dirty="0" err="1"/>
                      <a:t>y</a:t>
                    </a:r>
                    <a:endParaRPr lang="en-US" sz="1500" baseline="-25000" dirty="0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4546098" y="320091"/>
                    <a:ext cx="532960" cy="4840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5636692" y="4114800"/>
                  <a:ext cx="0" cy="1219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>
                  <a:off x="4419600" y="5334000"/>
                  <a:ext cx="1217092" cy="381000"/>
                </a:xfrm>
                <a:prstGeom prst="straightConnector1">
                  <a:avLst/>
                </a:prstGeom>
                <a:ln w="508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H="1" flipV="1">
                  <a:off x="5029200" y="4953000"/>
                  <a:ext cx="526776" cy="304800"/>
                </a:xfrm>
                <a:prstGeom prst="straightConnector1">
                  <a:avLst/>
                </a:prstGeom>
                <a:ln w="50800">
                  <a:solidFill>
                    <a:srgbClr val="33993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3429000" y="514089"/>
                <a:ext cx="3377586" cy="1159208"/>
                <a:chOff x="3429000" y="514089"/>
                <a:chExt cx="3377586" cy="1159208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3441804" y="972340"/>
                  <a:ext cx="2881250" cy="6859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3429000" y="556808"/>
                  <a:ext cx="3356870" cy="4337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6389769" y="514089"/>
                  <a:ext cx="416817" cy="11592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/>
            <p:cNvSpPr txBox="1"/>
            <p:nvPr/>
          </p:nvSpPr>
          <p:spPr>
            <a:xfrm>
              <a:off x="9669028" y="784787"/>
              <a:ext cx="4321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/>
                <a:t>S</a:t>
              </a:r>
              <a:r>
                <a:rPr lang="en-US" sz="1500" baseline="-25000" dirty="0" err="1"/>
                <a:t>z</a:t>
              </a:r>
              <a:endParaRPr lang="en-US" sz="15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253478" y="1851686"/>
              <a:ext cx="4385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/>
                <a:t>S</a:t>
              </a:r>
              <a:r>
                <a:rPr lang="en-US" sz="1500" baseline="-25000" dirty="0" err="1"/>
                <a:t>x</a:t>
              </a:r>
              <a:endParaRPr lang="en-US" sz="1500" baseline="-25000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E39A9F1-33C9-495E-9755-B2A081A37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405" y="3292331"/>
            <a:ext cx="2079911" cy="1530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E008A2-21BE-4EE6-9F52-E5C3AB9DFC1A}"/>
              </a:ext>
            </a:extLst>
          </p:cNvPr>
          <p:cNvSpPr txBox="1"/>
          <p:nvPr/>
        </p:nvSpPr>
        <p:spPr>
          <a:xfrm>
            <a:off x="826723" y="5344228"/>
            <a:ext cx="557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Crystals are highly susceptible to </a:t>
            </a:r>
            <a:r>
              <a:rPr lang="en-US" b="1" dirty="0"/>
              <a:t>stacking fault </a:t>
            </a:r>
            <a:r>
              <a:rPr lang="en-US" dirty="0"/>
              <a:t>formation.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A3166F-C25C-46FA-9868-DB77F871B8AE}"/>
                  </a:ext>
                </a:extLst>
              </p:cNvPr>
              <p:cNvSpPr/>
              <p:nvPr/>
            </p:nvSpPr>
            <p:spPr>
              <a:xfrm>
                <a:off x="1137256" y="453139"/>
                <a:ext cx="5448297" cy="763094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A3166F-C25C-46FA-9868-DB77F871B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56" y="453139"/>
                <a:ext cx="5448297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4AF07D-45F3-43C6-BD21-0138AF590493}"/>
              </a:ext>
            </a:extLst>
          </p:cNvPr>
          <p:cNvSpPr txBox="1"/>
          <p:nvPr/>
        </p:nvSpPr>
        <p:spPr>
          <a:xfrm>
            <a:off x="6576983" y="439963"/>
            <a:ext cx="2455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Kitaev</a:t>
            </a:r>
            <a:r>
              <a:rPr lang="en-US" sz="1600" dirty="0"/>
              <a:t>, Annals Phys., 2006)</a:t>
            </a:r>
          </a:p>
        </p:txBody>
      </p:sp>
    </p:spTree>
    <p:extLst>
      <p:ext uri="{BB962C8B-B14F-4D97-AF65-F5344CB8AC3E}">
        <p14:creationId xmlns:p14="http://schemas.microsoft.com/office/powerpoint/2010/main" val="329761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533400"/>
            <a:ext cx="5271154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87"/>
            <a:ext cx="9144000" cy="4154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Phase diagram of 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-RuCl</a:t>
            </a:r>
            <a:r>
              <a:rPr lang="en-US" sz="21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(with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||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685800"/>
            <a:ext cx="3773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ym typeface="Symbol" panose="05050102010706020507" pitchFamily="18" charset="2"/>
              </a:rPr>
              <a:t></a:t>
            </a:r>
            <a:r>
              <a:rPr lang="en-US" sz="1600" b="1" dirty="0"/>
              <a:t>-RuCl</a:t>
            </a:r>
            <a:r>
              <a:rPr lang="en-US" sz="1600" b="1" baseline="-25000" dirty="0"/>
              <a:t>3</a:t>
            </a:r>
            <a:r>
              <a:rPr lang="en-US" sz="1600" b="1" dirty="0"/>
              <a:t> is closest proximate to Kitaev QSL </a:t>
            </a:r>
          </a:p>
          <a:p>
            <a:r>
              <a:rPr lang="en-US" sz="1600" dirty="0"/>
              <a:t>(Plumb, Sears, Banerjee, </a:t>
            </a:r>
            <a:r>
              <a:rPr lang="en-US" sz="1600" dirty="0" err="1"/>
              <a:t>Lampen</a:t>
            </a:r>
            <a:r>
              <a:rPr lang="en-US" sz="1600" dirty="0"/>
              <a:t>-Kelley,</a:t>
            </a:r>
          </a:p>
          <a:p>
            <a:r>
              <a:rPr lang="en-US" sz="1600" dirty="0"/>
              <a:t>Leahy, </a:t>
            </a:r>
            <a:r>
              <a:rPr lang="en-US" sz="1600" dirty="0" err="1"/>
              <a:t>Hentrich</a:t>
            </a:r>
            <a:r>
              <a:rPr lang="en-US" sz="1600" dirty="0"/>
              <a:t>, </a:t>
            </a:r>
            <a:r>
              <a:rPr lang="en-US" sz="1600" dirty="0" err="1"/>
              <a:t>Kasahara</a:t>
            </a:r>
            <a:r>
              <a:rPr lang="en-US" sz="1600" dirty="0"/>
              <a:t>, …)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8647" y="2784833"/>
            <a:ext cx="3711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plane </a:t>
            </a:r>
            <a:r>
              <a:rPr lang="en-US" sz="1600" b="1" dirty="0"/>
              <a:t>H</a:t>
            </a:r>
            <a:r>
              <a:rPr lang="en-US" sz="1600" dirty="0"/>
              <a:t> of 7.3 T suppresses zigzag order</a:t>
            </a:r>
          </a:p>
          <a:p>
            <a:endParaRPr lang="en-US" sz="1600" dirty="0"/>
          </a:p>
          <a:p>
            <a:r>
              <a:rPr lang="en-US" sz="1600" dirty="0"/>
              <a:t>QSL state stable in interval (7.3, 11.6 T).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DE522D-8365-4B8D-AD9A-05C0EC582E10}"/>
                  </a:ext>
                </a:extLst>
              </p:cNvPr>
              <p:cNvSpPr txBox="1"/>
              <p:nvPr/>
            </p:nvSpPr>
            <p:spPr>
              <a:xfrm>
                <a:off x="4998647" y="3876788"/>
                <a:ext cx="3940578" cy="755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 the thermal Hall conductivity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half-quantized?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DE522D-8365-4B8D-AD9A-05C0EC58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647" y="3876788"/>
                <a:ext cx="3940578" cy="755207"/>
              </a:xfrm>
              <a:prstGeom prst="rect">
                <a:avLst/>
              </a:prstGeom>
              <a:blipFill>
                <a:blip r:embed="rId3"/>
                <a:stretch>
                  <a:fillRect l="-1393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D9D1DC3-160A-44FD-A5A3-8E10F13128C7}"/>
              </a:ext>
            </a:extLst>
          </p:cNvPr>
          <p:cNvSpPr txBox="1"/>
          <p:nvPr/>
        </p:nvSpPr>
        <p:spPr>
          <a:xfrm>
            <a:off x="6019800" y="4661178"/>
            <a:ext cx="261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Kasahara</a:t>
            </a:r>
            <a:r>
              <a:rPr lang="en-US" sz="1600" dirty="0"/>
              <a:t> </a:t>
            </a:r>
            <a:r>
              <a:rPr lang="en-US" sz="1600" i="1" dirty="0"/>
              <a:t>et al. Nature </a:t>
            </a:r>
            <a:r>
              <a:rPr lang="en-US" sz="1600" dirty="0"/>
              <a:t>(2018)</a:t>
            </a:r>
          </a:p>
          <a:p>
            <a:r>
              <a:rPr lang="en-US" sz="1600" dirty="0"/>
              <a:t>Yokoi </a:t>
            </a:r>
            <a:r>
              <a:rPr lang="en-US" sz="1600" i="1" dirty="0"/>
              <a:t>et al</a:t>
            </a:r>
            <a:r>
              <a:rPr lang="en-US" sz="1600" dirty="0"/>
              <a:t>. </a:t>
            </a:r>
            <a:r>
              <a:rPr lang="en-US" sz="1600" i="1" dirty="0"/>
              <a:t>Science </a:t>
            </a:r>
            <a:r>
              <a:rPr lang="en-US" sz="1600" dirty="0"/>
              <a:t>(2021)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1832585"/>
            <a:ext cx="3190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G"/>
            </a:pPr>
            <a:r>
              <a:rPr lang="en-US" dirty="0"/>
              <a:t>terms lead to AF zigzag state </a:t>
            </a:r>
          </a:p>
          <a:p>
            <a:r>
              <a:rPr lang="en-US" dirty="0"/>
              <a:t>below 7 K with B=0.</a:t>
            </a:r>
          </a:p>
        </p:txBody>
      </p:sp>
    </p:spTree>
    <p:extLst>
      <p:ext uri="{BB962C8B-B14F-4D97-AF65-F5344CB8AC3E}">
        <p14:creationId xmlns:p14="http://schemas.microsoft.com/office/powerpoint/2010/main" val="99025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01" y="1387337"/>
            <a:ext cx="5147643" cy="34355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8701" y="160805"/>
            <a:ext cx="7700343" cy="1447800"/>
            <a:chOff x="533400" y="-9882"/>
            <a:chExt cx="11034234" cy="2119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-9882"/>
              <a:ext cx="11034234" cy="19910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32780" y="1533343"/>
              <a:ext cx="1700521" cy="576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Nature 2018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6" y="1699341"/>
            <a:ext cx="2411980" cy="3069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4964955"/>
            <a:ext cx="5896486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Measurements from 3.7 to 4.9 K. What happens below 3.7 K?</a:t>
            </a:r>
          </a:p>
        </p:txBody>
      </p:sp>
    </p:spTree>
    <p:extLst>
      <p:ext uri="{BB962C8B-B14F-4D97-AF65-F5344CB8AC3E}">
        <p14:creationId xmlns:p14="http://schemas.microsoft.com/office/powerpoint/2010/main" val="348059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705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of thermal conductivity tensor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6316" r="34692" b="17520"/>
          <a:stretch/>
        </p:blipFill>
        <p:spPr>
          <a:xfrm>
            <a:off x="160958" y="900197"/>
            <a:ext cx="1686177" cy="1763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081" y="768177"/>
            <a:ext cx="2122696" cy="2575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342" y="768177"/>
            <a:ext cx="1965894" cy="2575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6447" y="765191"/>
            <a:ext cx="73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heater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1402" y="831428"/>
            <a:ext cx="1292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5-mil Au wire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4128" y="1093818"/>
            <a:ext cx="124773" cy="294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6103" y="2670274"/>
            <a:ext cx="1096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Delrin</a:t>
            </a:r>
            <a:r>
              <a:rPr lang="en-US" sz="1600" dirty="0"/>
              <a:t> post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1717527" y="1667695"/>
            <a:ext cx="804708" cy="1075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367851" y="673459"/>
            <a:ext cx="2215240" cy="1168986"/>
            <a:chOff x="228067" y="4253978"/>
            <a:chExt cx="2557254" cy="12685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221" y="4316765"/>
              <a:ext cx="2234100" cy="952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21964" y="5155137"/>
              <a:ext cx="786608" cy="367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zigzag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-80289" y="4562334"/>
              <a:ext cx="1007535" cy="390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armchair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15125" y="2274492"/>
                <a:ext cx="1515479" cy="3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̃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 (−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5" y="2274492"/>
                <a:ext cx="1515479" cy="355995"/>
              </a:xfrm>
              <a:prstGeom prst="rect">
                <a:avLst/>
              </a:prstGeom>
              <a:blipFill>
                <a:blip r:embed="rId6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15125" y="3171708"/>
                <a:ext cx="1767150" cy="3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=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5" y="3171708"/>
                <a:ext cx="1767150" cy="355995"/>
              </a:xfrm>
              <a:prstGeom prst="rect">
                <a:avLst/>
              </a:prstGeom>
              <a:blipFill>
                <a:blip r:embed="rId7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15124" y="3497646"/>
                <a:ext cx="1779590" cy="357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=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4" y="3497646"/>
                <a:ext cx="1779590" cy="357983"/>
              </a:xfrm>
              <a:prstGeom prst="rect">
                <a:avLst/>
              </a:prstGeom>
              <a:blipFill>
                <a:blip r:embed="rId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11840" y="3909950"/>
                <a:ext cx="922047" cy="348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840" y="3909950"/>
                <a:ext cx="922047" cy="348622"/>
              </a:xfrm>
              <a:prstGeom prst="rect">
                <a:avLst/>
              </a:prstGeom>
              <a:blipFill>
                <a:blip r:embed="rId9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32239" y="4268572"/>
                <a:ext cx="1880515" cy="664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39" y="4268572"/>
                <a:ext cx="1880515" cy="6644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37538" y="2750795"/>
                <a:ext cx="2653547" cy="3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dirty="0"/>
                  <a:t>, </a:t>
                </a:r>
                <a:r>
                  <a:rPr lang="en-US" sz="1600" dirty="0"/>
                  <a:t>we measure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38" y="2750795"/>
                <a:ext cx="2653547" cy="355995"/>
              </a:xfrm>
              <a:prstGeom prst="rect">
                <a:avLst/>
              </a:prstGeom>
              <a:blipFill>
                <a:blip r:embed="rId11"/>
                <a:stretch>
                  <a:fillRect l="-1379" t="-3390" r="-23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134010" y="4404667"/>
            <a:ext cx="57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Infer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7567" y="1939354"/>
            <a:ext cx="2390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Thermal current density </a:t>
            </a:r>
            <a:r>
              <a:rPr lang="en-US" sz="1600" b="1" dirty="0"/>
              <a:t>J</a:t>
            </a:r>
            <a:r>
              <a:rPr lang="en-US" sz="1600" baseline="-25000" dirty="0"/>
              <a:t>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5221" y="3287638"/>
            <a:ext cx="8306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Sample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6212" y="3278959"/>
            <a:ext cx="8306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2832" y="4187726"/>
                <a:ext cx="4071692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We measure the thermal resistivity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32" y="4187726"/>
                <a:ext cx="4071692" cy="358368"/>
              </a:xfrm>
              <a:prstGeom prst="rect">
                <a:avLst/>
              </a:prstGeom>
              <a:blipFill>
                <a:blip r:embed="rId12"/>
                <a:stretch>
                  <a:fillRect l="-749"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2832" y="4743221"/>
                <a:ext cx="4752263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Then invert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to get thermal conductivity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32" y="4743221"/>
                <a:ext cx="4752263" cy="358368"/>
              </a:xfrm>
              <a:prstGeom prst="rect">
                <a:avLst/>
              </a:prstGeom>
              <a:blipFill>
                <a:blip r:embed="rId13"/>
                <a:stretch>
                  <a:fillRect l="-641"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20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85" y="1643227"/>
            <a:ext cx="4265101" cy="3524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386" y="1652752"/>
            <a:ext cx="4188938" cy="351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7250"/>
            <a:ext cx="9144000" cy="4154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challenge in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Kxy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expt.  -- I)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Magnetocaloric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06505"/>
            <a:ext cx="587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Effects of magneto-calorific effect and eddy-current heating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1750" y="2000250"/>
            <a:ext cx="228600" cy="2286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0" y="4286250"/>
            <a:ext cx="19431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3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318" y="154753"/>
            <a:ext cx="697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Mirror symmetry, handedness, and Thermal Hall Effect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876800"/>
            <a:ext cx="4306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r>
              <a:rPr lang="en-US" dirty="0"/>
              <a:t> aligned normal to mirror.</a:t>
            </a:r>
          </a:p>
          <a:p>
            <a:r>
              <a:rPr lang="en-US" dirty="0"/>
              <a:t>Preserves mirror symmetry.</a:t>
            </a:r>
          </a:p>
          <a:p>
            <a:r>
              <a:rPr lang="en-US" dirty="0"/>
              <a:t>Thermal Hall current </a:t>
            </a:r>
            <a:r>
              <a:rPr lang="en-US" b="1" dirty="0"/>
              <a:t>J</a:t>
            </a:r>
            <a:r>
              <a:rPr lang="en-US" baseline="-25000" dirty="0"/>
              <a:t>Q</a:t>
            </a:r>
            <a:r>
              <a:rPr lang="en-US" dirty="0"/>
              <a:t> (or </a:t>
            </a:r>
            <a:r>
              <a:rPr lang="en-US" i="1" dirty="0" err="1"/>
              <a:t>K</a:t>
            </a:r>
            <a:r>
              <a:rPr lang="en-US" baseline="-25000" dirty="0" err="1"/>
              <a:t>xy</a:t>
            </a:r>
            <a:r>
              <a:rPr lang="en-US" dirty="0"/>
              <a:t>) must vanish!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2424" y="4795533"/>
            <a:ext cx="3323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r>
              <a:rPr lang="en-US" dirty="0"/>
              <a:t> aligned parallel to mirror plane.</a:t>
            </a:r>
          </a:p>
          <a:p>
            <a:r>
              <a:rPr lang="en-US" dirty="0"/>
              <a:t>Breaks mirror symmetry.</a:t>
            </a:r>
          </a:p>
          <a:p>
            <a:r>
              <a:rPr lang="en-US" dirty="0"/>
              <a:t>Allows finite </a:t>
            </a:r>
            <a:r>
              <a:rPr lang="en-US" b="1" dirty="0"/>
              <a:t>J</a:t>
            </a:r>
            <a:r>
              <a:rPr lang="en-US" baseline="-25000" dirty="0"/>
              <a:t>Q</a:t>
            </a:r>
            <a:r>
              <a:rPr lang="en-US" dirty="0"/>
              <a:t> (</a:t>
            </a:r>
            <a:r>
              <a:rPr lang="en-US" i="1" dirty="0" err="1"/>
              <a:t>K</a:t>
            </a:r>
            <a:r>
              <a:rPr lang="en-US" baseline="-25000" dirty="0" err="1"/>
              <a:t>xy</a:t>
            </a:r>
            <a:r>
              <a:rPr lang="en-US" dirty="0"/>
              <a:t>) to exist.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3490" y="777477"/>
            <a:ext cx="2900138" cy="1185788"/>
            <a:chOff x="354563" y="857250"/>
            <a:chExt cx="2276670" cy="9342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563" y="857250"/>
              <a:ext cx="2039966" cy="934228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00100" y="1277295"/>
              <a:ext cx="18311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861035" cy="32413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423287" y="4174157"/>
            <a:ext cx="1033555" cy="504087"/>
            <a:chOff x="2306782" y="4291446"/>
            <a:chExt cx="1033555" cy="50408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306782" y="4291446"/>
              <a:ext cx="924791" cy="32211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631233" y="4426201"/>
                  <a:ext cx="7091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233" y="4426201"/>
                  <a:ext cx="70910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/>
          <p:cNvCxnSpPr/>
          <p:nvPr/>
        </p:nvCxnSpPr>
        <p:spPr>
          <a:xfrm flipV="1">
            <a:off x="2168837" y="4013098"/>
            <a:ext cx="924791" cy="322118"/>
          </a:xfrm>
          <a:prstGeom prst="straightConnector1">
            <a:avLst/>
          </a:prstGeom>
          <a:ln w="3810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983D08-EBAD-4DF4-B583-E05EEF8BAA91}"/>
              </a:ext>
            </a:extLst>
          </p:cNvPr>
          <p:cNvGrpSpPr/>
          <p:nvPr/>
        </p:nvGrpSpPr>
        <p:grpSpPr>
          <a:xfrm>
            <a:off x="5748245" y="4191000"/>
            <a:ext cx="1033555" cy="504087"/>
            <a:chOff x="2306782" y="4291446"/>
            <a:chExt cx="1033555" cy="50408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B295C1-5158-46BF-91B5-F64F5F5E8197}"/>
                </a:ext>
              </a:extLst>
            </p:cNvPr>
            <p:cNvCxnSpPr/>
            <p:nvPr/>
          </p:nvCxnSpPr>
          <p:spPr>
            <a:xfrm flipV="1">
              <a:off x="2306782" y="4291446"/>
              <a:ext cx="924791" cy="32211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B4E1A90-00AA-4471-BC4C-6852D7223B19}"/>
                    </a:ext>
                  </a:extLst>
                </p:cNvPr>
                <p:cNvSpPr txBox="1"/>
                <p:nvPr/>
              </p:nvSpPr>
              <p:spPr>
                <a:xfrm>
                  <a:off x="2631233" y="4426201"/>
                  <a:ext cx="7091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233" y="4426201"/>
                  <a:ext cx="70910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DAC574-8DA8-4CD8-82AE-26F51E411E13}"/>
              </a:ext>
            </a:extLst>
          </p:cNvPr>
          <p:cNvCxnSpPr/>
          <p:nvPr/>
        </p:nvCxnSpPr>
        <p:spPr>
          <a:xfrm flipV="1">
            <a:off x="5552209" y="3962400"/>
            <a:ext cx="924791" cy="322118"/>
          </a:xfrm>
          <a:prstGeom prst="straightConnector1">
            <a:avLst/>
          </a:prstGeom>
          <a:ln w="3810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C710A3-B520-4845-83A5-6D7507BCD273}"/>
                  </a:ext>
                </a:extLst>
              </p:cNvPr>
              <p:cNvSpPr txBox="1"/>
              <p:nvPr/>
            </p:nvSpPr>
            <p:spPr>
              <a:xfrm flipH="1">
                <a:off x="4648200" y="762000"/>
                <a:ext cx="1935481" cy="646331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, </a:t>
                </a:r>
                <a:r>
                  <a:rPr lang="en-US" b="1" dirty="0"/>
                  <a:t>J</a:t>
                </a:r>
                <a:r>
                  <a:rPr lang="en-US" baseline="-25000" dirty="0"/>
                  <a:t>Q</a:t>
                </a:r>
                <a:r>
                  <a:rPr lang="en-US" dirty="0"/>
                  <a:t> are polar</a:t>
                </a:r>
              </a:p>
              <a:p>
                <a:r>
                  <a:rPr lang="en-US" b="1" dirty="0"/>
                  <a:t>B</a:t>
                </a:r>
                <a:r>
                  <a:rPr lang="en-US" dirty="0"/>
                  <a:t> is axial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2C710A3-B520-4845-83A5-6D7507BCD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48200" y="762000"/>
                <a:ext cx="193548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83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1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28935</TotalTime>
  <Words>1876</Words>
  <Application>Microsoft Office PowerPoint</Application>
  <PresentationFormat>On-screen Show (4:3)</PresentationFormat>
  <Paragraphs>336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Phuan Ong</dc:creator>
  <cp:lastModifiedBy>Nai Phuan Ong</cp:lastModifiedBy>
  <cp:revision>445</cp:revision>
  <dcterms:created xsi:type="dcterms:W3CDTF">2014-04-24T14:46:06Z</dcterms:created>
  <dcterms:modified xsi:type="dcterms:W3CDTF">2023-08-28T16:44:10Z</dcterms:modified>
</cp:coreProperties>
</file>