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8" r:id="rId2"/>
    <p:sldId id="602" r:id="rId3"/>
    <p:sldId id="587" r:id="rId4"/>
    <p:sldId id="261" r:id="rId5"/>
    <p:sldId id="269" r:id="rId6"/>
    <p:sldId id="589" r:id="rId7"/>
    <p:sldId id="612" r:id="rId8"/>
    <p:sldId id="598" r:id="rId9"/>
    <p:sldId id="617" r:id="rId10"/>
    <p:sldId id="616" r:id="rId11"/>
    <p:sldId id="599" r:id="rId12"/>
    <p:sldId id="600" r:id="rId13"/>
    <p:sldId id="601" r:id="rId14"/>
    <p:sldId id="604" r:id="rId15"/>
    <p:sldId id="605" r:id="rId16"/>
    <p:sldId id="596" r:id="rId17"/>
    <p:sldId id="597" r:id="rId18"/>
    <p:sldId id="593" r:id="rId19"/>
    <p:sldId id="618" r:id="rId20"/>
    <p:sldId id="603" r:id="rId21"/>
    <p:sldId id="594" r:id="rId22"/>
    <p:sldId id="595" r:id="rId23"/>
    <p:sldId id="606" r:id="rId24"/>
    <p:sldId id="608" r:id="rId25"/>
    <p:sldId id="613" r:id="rId26"/>
    <p:sldId id="346" r:id="rId27"/>
    <p:sldId id="256" r:id="rId28"/>
    <p:sldId id="257" r:id="rId29"/>
    <p:sldId id="619" r:id="rId30"/>
    <p:sldId id="592" r:id="rId31"/>
    <p:sldId id="591" r:id="rId32"/>
    <p:sldId id="590" r:id="rId33"/>
    <p:sldId id="614" r:id="rId34"/>
    <p:sldId id="609" r:id="rId35"/>
    <p:sldId id="610" r:id="rId36"/>
    <p:sldId id="61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-58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5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8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6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5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9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B108F-C16C-427D-B1AA-018FC9AE3B31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0A9B-02BB-4794-8E69-0A8471E5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8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12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11.png"/><Relationship Id="rId5" Type="http://schemas.openxmlformats.org/officeDocument/2006/relationships/image" Target="../media/image36.png"/><Relationship Id="rId10" Type="http://schemas.openxmlformats.org/officeDocument/2006/relationships/image" Target="../media/image101.png"/><Relationship Id="rId4" Type="http://schemas.openxmlformats.org/officeDocument/2006/relationships/image" Target="../media/image35.png"/><Relationship Id="rId9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61.png"/><Relationship Id="rId3" Type="http://schemas.openxmlformats.org/officeDocument/2006/relationships/image" Target="../media/image350.png"/><Relationship Id="rId7" Type="http://schemas.openxmlformats.org/officeDocument/2006/relationships/image" Target="../media/image44.png"/><Relationship Id="rId12" Type="http://schemas.openxmlformats.org/officeDocument/2006/relationships/image" Target="../media/image45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11" Type="http://schemas.openxmlformats.org/officeDocument/2006/relationships/image" Target="../media/image440.png"/><Relationship Id="rId5" Type="http://schemas.openxmlformats.org/officeDocument/2006/relationships/image" Target="../media/image43.png"/><Relationship Id="rId15" Type="http://schemas.openxmlformats.org/officeDocument/2006/relationships/image" Target="../media/image50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2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53.png"/><Relationship Id="rId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5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1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emf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12" Type="http://schemas.openxmlformats.org/officeDocument/2006/relationships/image" Target="../media/image72.png"/><Relationship Id="rId2" Type="http://schemas.openxmlformats.org/officeDocument/2006/relationships/image" Target="../media/image76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emf"/><Relationship Id="rId11" Type="http://schemas.openxmlformats.org/officeDocument/2006/relationships/image" Target="../media/image27.png"/><Relationship Id="rId5" Type="http://schemas.openxmlformats.org/officeDocument/2006/relationships/image" Target="../media/image66.png"/><Relationship Id="rId15" Type="http://schemas.openxmlformats.org/officeDocument/2006/relationships/image" Target="../media/image84.png"/><Relationship Id="rId10" Type="http://schemas.openxmlformats.org/officeDocument/2006/relationships/image" Target="../media/image71.png"/><Relationship Id="rId9" Type="http://schemas.openxmlformats.org/officeDocument/2006/relationships/image" Target="../media/image81.png"/><Relationship Id="rId1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45.jpg"/><Relationship Id="rId7" Type="http://schemas.openxmlformats.org/officeDocument/2006/relationships/image" Target="../media/image5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810.png"/><Relationship Id="rId7" Type="http://schemas.openxmlformats.org/officeDocument/2006/relationships/image" Target="../media/image39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55.jpg"/><Relationship Id="rId3" Type="http://schemas.openxmlformats.org/officeDocument/2006/relationships/image" Target="../media/image850.png"/><Relationship Id="rId7" Type="http://schemas.openxmlformats.org/officeDocument/2006/relationships/image" Target="../media/image60.png"/><Relationship Id="rId12" Type="http://schemas.openxmlformats.org/officeDocument/2006/relationships/image" Target="../media/image110.png"/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0.png"/><Relationship Id="rId11" Type="http://schemas.openxmlformats.org/officeDocument/2006/relationships/image" Target="../media/image100.png"/><Relationship Id="rId5" Type="http://schemas.openxmlformats.org/officeDocument/2006/relationships/image" Target="../media/image410.png"/><Relationship Id="rId10" Type="http://schemas.openxmlformats.org/officeDocument/2006/relationships/image" Target="../media/image900.png"/><Relationship Id="rId4" Type="http://schemas.openxmlformats.org/officeDocument/2006/relationships/image" Target="../media/image300.png"/><Relationship Id="rId9" Type="http://schemas.openxmlformats.org/officeDocument/2006/relationships/image" Target="../media/image87.png"/><Relationship Id="rId14" Type="http://schemas.openxmlformats.org/officeDocument/2006/relationships/image" Target="../media/image8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5.png"/><Relationship Id="rId7" Type="http://schemas.openxmlformats.org/officeDocument/2006/relationships/image" Target="../media/image7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jp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7.jpg"/><Relationship Id="rId7" Type="http://schemas.openxmlformats.org/officeDocument/2006/relationships/image" Target="../media/image48.png"/><Relationship Id="rId12" Type="http://schemas.openxmlformats.org/officeDocument/2006/relationships/image" Target="../media/image92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141.png"/><Relationship Id="rId5" Type="http://schemas.openxmlformats.org/officeDocument/2006/relationships/image" Target="../media/image33.png"/><Relationship Id="rId10" Type="http://schemas.openxmlformats.org/officeDocument/2006/relationships/image" Target="../media/image139.png"/><Relationship Id="rId9" Type="http://schemas.openxmlformats.org/officeDocument/2006/relationships/image" Target="../media/image1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0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422.png"/><Relationship Id="rId9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62E4F-A9A9-4217-B78D-E79B75602D0D}"/>
              </a:ext>
            </a:extLst>
          </p:cNvPr>
          <p:cNvSpPr txBox="1"/>
          <p:nvPr/>
        </p:nvSpPr>
        <p:spPr>
          <a:xfrm>
            <a:off x="1383159" y="325202"/>
            <a:ext cx="6783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Introduction to Berry Curvature effects in transport </a:t>
            </a:r>
          </a:p>
          <a:p>
            <a:pPr algn="ctr"/>
            <a:r>
              <a:rPr lang="en-US" sz="2400" b="1" dirty="0"/>
              <a:t>experiments in topological matter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791F43-636E-442B-AEB9-314ED44CEA6D}"/>
                  </a:ext>
                </a:extLst>
              </p:cNvPr>
              <p:cNvSpPr txBox="1"/>
              <p:nvPr/>
            </p:nvSpPr>
            <p:spPr>
              <a:xfrm>
                <a:off x="1765714" y="2015396"/>
                <a:ext cx="4792017" cy="2585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err="1"/>
                  <a:t>Luttinger</a:t>
                </a:r>
                <a:r>
                  <a:rPr lang="en-US" dirty="0"/>
                  <a:t> Karplus theory of AHE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Berry connection as intracell coordinate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dirty="0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i="0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Berry curvature and real-space spin texture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Planar Hall effect</a:t>
                </a:r>
              </a:p>
              <a:p>
                <a:pPr marL="342900" indent="-342900">
                  <a:buAutoNum type="arabicPeriod"/>
                </a:pPr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Quantized anomalous Hall effect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791F43-636E-442B-AEB9-314ED44CE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714" y="2015396"/>
                <a:ext cx="4792017" cy="2585323"/>
              </a:xfrm>
              <a:prstGeom prst="rect">
                <a:avLst/>
              </a:prstGeom>
              <a:blipFill>
                <a:blip r:embed="rId2"/>
                <a:stretch>
                  <a:fillRect l="-1145" t="-1415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3D580E2-E8B6-4C25-8362-7C7CE8C1158E}"/>
              </a:ext>
            </a:extLst>
          </p:cNvPr>
          <p:cNvGrpSpPr/>
          <p:nvPr/>
        </p:nvGrpSpPr>
        <p:grpSpPr>
          <a:xfrm>
            <a:off x="645010" y="5610757"/>
            <a:ext cx="6452902" cy="535745"/>
            <a:chOff x="53681" y="5414144"/>
            <a:chExt cx="6452902" cy="5357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57A950-7ED4-4898-AB25-078CBD3370E5}"/>
                </a:ext>
              </a:extLst>
            </p:cNvPr>
            <p:cNvSpPr txBox="1"/>
            <p:nvPr/>
          </p:nvSpPr>
          <p:spPr>
            <a:xfrm>
              <a:off x="2422836" y="5523970"/>
              <a:ext cx="4083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Supported by GB Moore Foundation, DOE, NSF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7CFACB-9B59-4D48-86E3-8C3181AF0368}"/>
                </a:ext>
              </a:extLst>
            </p:cNvPr>
            <p:cNvGrpSpPr/>
            <p:nvPr/>
          </p:nvGrpSpPr>
          <p:grpSpPr>
            <a:xfrm>
              <a:off x="53681" y="5414144"/>
              <a:ext cx="2344352" cy="535745"/>
              <a:chOff x="29817" y="6169177"/>
              <a:chExt cx="3125802" cy="71432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6E957B6-BCA8-4ADA-9A96-0F2CD1D2D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17" y="6172200"/>
                <a:ext cx="1714500" cy="6858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DACC1F3-CD39-4442-AC4C-0866110AF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5430" y="6169177"/>
                <a:ext cx="690189" cy="66220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39BB3B1-74B3-4E47-A4FF-E4C3CCB61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8770" y="6169177"/>
                <a:ext cx="728806" cy="714327"/>
              </a:xfrm>
              <a:prstGeom prst="rect">
                <a:avLst/>
              </a:prstGeom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A6B44EA-6667-4E10-A209-0322C0B37D25}"/>
              </a:ext>
            </a:extLst>
          </p:cNvPr>
          <p:cNvSpPr txBox="1"/>
          <p:nvPr/>
        </p:nvSpPr>
        <p:spPr>
          <a:xfrm>
            <a:off x="3424346" y="1247243"/>
            <a:ext cx="2295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N. P. Ong, </a:t>
            </a:r>
            <a:r>
              <a:rPr lang="en-US" sz="1600" i="1" dirty="0"/>
              <a:t>Princeton Univ</a:t>
            </a:r>
            <a:r>
              <a:rPr lang="en-US" sz="1600" dirty="0"/>
              <a:t>.</a:t>
            </a:r>
          </a:p>
        </p:txBody>
      </p:sp>
      <p:pic>
        <p:nvPicPr>
          <p:cNvPr id="11" name="Picture 12" descr="pu_lg_sm">
            <a:extLst>
              <a:ext uri="{FF2B5EF4-FFF2-40B4-BE49-F238E27FC236}">
                <a16:creationId xmlns:a16="http://schemas.microsoft.com/office/drawing/2014/main" id="{255A1F66-CD06-4EBC-8605-8CE2BBE6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"/>
            <a:ext cx="705897" cy="76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463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1DDE7B-641C-4CC0-859E-41528FD41673}"/>
              </a:ext>
            </a:extLst>
          </p:cNvPr>
          <p:cNvSpPr txBox="1"/>
          <p:nvPr/>
        </p:nvSpPr>
        <p:spPr>
          <a:xfrm>
            <a:off x="1941922" y="1885361"/>
            <a:ext cx="4266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Berry phase and Berry Curvature</a:t>
            </a:r>
          </a:p>
        </p:txBody>
      </p:sp>
    </p:spTree>
    <p:extLst>
      <p:ext uri="{BB962C8B-B14F-4D97-AF65-F5344CB8AC3E}">
        <p14:creationId xmlns:p14="http://schemas.microsoft.com/office/powerpoint/2010/main" val="2416948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0FF3ED29-FAAF-45A0-8734-014633F017B0}"/>
              </a:ext>
            </a:extLst>
          </p:cNvPr>
          <p:cNvSpPr txBox="1"/>
          <p:nvPr/>
        </p:nvSpPr>
        <p:spPr>
          <a:xfrm>
            <a:off x="2648811" y="636473"/>
            <a:ext cx="5022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Spin ½  in precessing magnetic field (written as </a:t>
            </a:r>
            <a:r>
              <a:rPr lang="en-US" b="1" dirty="0"/>
              <a:t>R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60BF6C-B348-476C-A061-9FCF9A84FF68}"/>
                  </a:ext>
                </a:extLst>
              </p:cNvPr>
              <p:cNvSpPr txBox="1"/>
              <p:nvPr/>
            </p:nvSpPr>
            <p:spPr>
              <a:xfrm>
                <a:off x="3397541" y="1313403"/>
                <a:ext cx="1762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A60BF6C-B348-476C-A061-9FCF9A84F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41" y="1313403"/>
                <a:ext cx="1762342" cy="369332"/>
              </a:xfrm>
              <a:prstGeom prst="rect">
                <a:avLst/>
              </a:prstGeom>
              <a:blipFill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21FBC24-A27D-484C-8371-790B431F964C}"/>
              </a:ext>
            </a:extLst>
          </p:cNvPr>
          <p:cNvSpPr txBox="1"/>
          <p:nvPr/>
        </p:nvSpPr>
        <p:spPr>
          <a:xfrm>
            <a:off x="297287" y="189172"/>
            <a:ext cx="5103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Berry phase of an electron in a tilted field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5DD6384-E314-40C4-92C3-C5DD032EAF25}"/>
                  </a:ext>
                </a:extLst>
              </p:cNvPr>
              <p:cNvSpPr txBox="1"/>
              <p:nvPr/>
            </p:nvSpPr>
            <p:spPr>
              <a:xfrm>
                <a:off x="3196205" y="1961800"/>
                <a:ext cx="319876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5DD6384-E314-40C4-92C3-C5DD032EA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205" y="1961800"/>
                <a:ext cx="3198761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AEFD08-5D8F-4DB8-9040-E81F6376B5A7}"/>
                  </a:ext>
                </a:extLst>
              </p:cNvPr>
              <p:cNvSpPr txBox="1"/>
              <p:nvPr/>
            </p:nvSpPr>
            <p:spPr>
              <a:xfrm>
                <a:off x="5596778" y="1276887"/>
                <a:ext cx="2655279" cy="3879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1AEFD08-5D8F-4DB8-9040-E81F6376B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778" y="1276887"/>
                <a:ext cx="2655279" cy="387927"/>
              </a:xfrm>
              <a:prstGeom prst="rect">
                <a:avLst/>
              </a:prstGeom>
              <a:blipFill>
                <a:blip r:embed="rId4"/>
                <a:stretch>
                  <a:fillRect t="-109375" r="-17661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280E90-8EF4-41E6-842B-B475060B9F9A}"/>
                  </a:ext>
                </a:extLst>
              </p:cNvPr>
              <p:cNvSpPr txBox="1"/>
              <p:nvPr/>
            </p:nvSpPr>
            <p:spPr>
              <a:xfrm>
                <a:off x="3235025" y="2617821"/>
                <a:ext cx="4037708" cy="711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1280E90-8EF4-41E6-842B-B475060B9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025" y="2617821"/>
                <a:ext cx="4037708" cy="7117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E753E7-E5D6-48C5-B849-DC0D2CE4B47B}"/>
                  </a:ext>
                </a:extLst>
              </p:cNvPr>
              <p:cNvSpPr txBox="1"/>
              <p:nvPr/>
            </p:nvSpPr>
            <p:spPr>
              <a:xfrm>
                <a:off x="2907941" y="3780206"/>
                <a:ext cx="3632918" cy="711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⟨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</m:d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𝐑</m:t>
                              </m:r>
                            </m:den>
                          </m:f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∮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6E753E7-E5D6-48C5-B849-DC0D2CE4B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941" y="3780206"/>
                <a:ext cx="3632918" cy="711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47F82A2-FC65-4CDE-84CF-3B3F4F2E144C}"/>
                  </a:ext>
                </a:extLst>
              </p:cNvPr>
              <p:cNvSpPr txBox="1"/>
              <p:nvPr/>
            </p:nvSpPr>
            <p:spPr>
              <a:xfrm>
                <a:off x="3594440" y="4799202"/>
                <a:ext cx="1717843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𝐑</m:t>
                          </m:r>
                        </m:den>
                      </m:f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47F82A2-FC65-4CDE-84CF-3B3F4F2E1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440" y="4799202"/>
                <a:ext cx="1717843" cy="6190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66B769BB-A2BD-4B0E-9462-E8F45F9D8DFC}"/>
              </a:ext>
            </a:extLst>
          </p:cNvPr>
          <p:cNvSpPr txBox="1"/>
          <p:nvPr/>
        </p:nvSpPr>
        <p:spPr>
          <a:xfrm>
            <a:off x="687656" y="4798611"/>
            <a:ext cx="223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Berry vector potential</a:t>
            </a:r>
          </a:p>
          <a:p>
            <a:r>
              <a:rPr lang="en-US" dirty="0"/>
              <a:t>(connection)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2BC6E1-6D2F-4DE3-9195-C10081EBE798}"/>
              </a:ext>
            </a:extLst>
          </p:cNvPr>
          <p:cNvSpPr txBox="1"/>
          <p:nvPr/>
        </p:nvSpPr>
        <p:spPr>
          <a:xfrm>
            <a:off x="3683067" y="3275111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usual dynamic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D5F98F-66B8-49AA-A72B-E6645497835B}"/>
                  </a:ext>
                </a:extLst>
              </p:cNvPr>
              <p:cNvSpPr txBox="1"/>
              <p:nvPr/>
            </p:nvSpPr>
            <p:spPr>
              <a:xfrm>
                <a:off x="5837025" y="3302333"/>
                <a:ext cx="21970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geometric (Berry)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D5F98F-66B8-49AA-A72B-E66454978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025" y="3302333"/>
                <a:ext cx="2197012" cy="307777"/>
              </a:xfrm>
              <a:prstGeom prst="rect">
                <a:avLst/>
              </a:prstGeom>
              <a:blipFill>
                <a:blip r:embed="rId8"/>
                <a:stretch>
                  <a:fillRect l="-83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10C44B6-7960-4BE0-8C75-AB823E01DA2E}"/>
              </a:ext>
            </a:extLst>
          </p:cNvPr>
          <p:cNvGrpSpPr/>
          <p:nvPr/>
        </p:nvGrpSpPr>
        <p:grpSpPr>
          <a:xfrm>
            <a:off x="1098958" y="704675"/>
            <a:ext cx="1400961" cy="2608976"/>
            <a:chOff x="1098958" y="704675"/>
            <a:chExt cx="1400961" cy="260897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5FA9B61-5410-4B34-8B7C-8FDCB2384D3D}"/>
                </a:ext>
              </a:extLst>
            </p:cNvPr>
            <p:cNvGrpSpPr/>
            <p:nvPr/>
          </p:nvGrpSpPr>
          <p:grpSpPr>
            <a:xfrm>
              <a:off x="1098958" y="704675"/>
              <a:ext cx="1400961" cy="2608976"/>
              <a:chOff x="1098958" y="704675"/>
              <a:chExt cx="1400961" cy="2608976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8FA98D91-D7D1-496B-BEC1-804D1EA71C0B}"/>
                  </a:ext>
                </a:extLst>
              </p:cNvPr>
              <p:cNvSpPr/>
              <p:nvPr/>
            </p:nvSpPr>
            <p:spPr>
              <a:xfrm>
                <a:off x="1098958" y="1233182"/>
                <a:ext cx="1400961" cy="461394"/>
              </a:xfrm>
              <a:prstGeom prst="ellipse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12302D3-26D1-46FD-B7A7-118F2584426B}"/>
                  </a:ext>
                </a:extLst>
              </p:cNvPr>
              <p:cNvCxnSpPr>
                <a:endCxn id="2" idx="2"/>
              </p:cNvCxnSpPr>
              <p:nvPr/>
            </p:nvCxnSpPr>
            <p:spPr>
              <a:xfrm flipH="1" flipV="1">
                <a:off x="1098958" y="1463879"/>
                <a:ext cx="696286" cy="14219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7E59EDD-3FC2-4A07-9628-1BDE8F388D3B}"/>
                  </a:ext>
                </a:extLst>
              </p:cNvPr>
              <p:cNvCxnSpPr>
                <a:endCxn id="2" idx="6"/>
              </p:cNvCxnSpPr>
              <p:nvPr/>
            </p:nvCxnSpPr>
            <p:spPr>
              <a:xfrm flipV="1">
                <a:off x="1795244" y="1463879"/>
                <a:ext cx="704675" cy="14219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3129862-2A00-47D0-A221-49DC15597BF4}"/>
                  </a:ext>
                </a:extLst>
              </p:cNvPr>
              <p:cNvCxnSpPr/>
              <p:nvPr/>
            </p:nvCxnSpPr>
            <p:spPr>
              <a:xfrm flipV="1">
                <a:off x="1795244" y="1694576"/>
                <a:ext cx="360727" cy="1191237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3815912-085B-46BC-BCDC-0E21AC6411A0}"/>
                  </a:ext>
                </a:extLst>
              </p:cNvPr>
              <p:cNvCxnSpPr/>
              <p:nvPr/>
            </p:nvCxnSpPr>
            <p:spPr>
              <a:xfrm flipV="1">
                <a:off x="1795244" y="704675"/>
                <a:ext cx="0" cy="21811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58BB177-8F39-4067-9682-990EE3DFFABF}"/>
                  </a:ext>
                </a:extLst>
              </p:cNvPr>
              <p:cNvCxnSpPr/>
              <p:nvPr/>
            </p:nvCxnSpPr>
            <p:spPr>
              <a:xfrm flipH="1">
                <a:off x="1333850" y="2885813"/>
                <a:ext cx="461394" cy="42783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D9634D7-1CFA-4BBF-8FD4-55416064699A}"/>
                  </a:ext>
                </a:extLst>
              </p:cNvPr>
              <p:cNvCxnSpPr/>
              <p:nvPr/>
            </p:nvCxnSpPr>
            <p:spPr>
              <a:xfrm>
                <a:off x="1795243" y="2885813"/>
                <a:ext cx="70467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7431CD-A5FF-4201-A6DE-80BB6BDA0E2F}"/>
                  </a:ext>
                </a:extLst>
              </p:cNvPr>
              <p:cNvCxnSpPr/>
              <p:nvPr/>
            </p:nvCxnSpPr>
            <p:spPr>
              <a:xfrm>
                <a:off x="2155971" y="1694576"/>
                <a:ext cx="0" cy="143451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9D70424-57F9-40F8-9E04-0CFCF596FDFD}"/>
                  </a:ext>
                </a:extLst>
              </p:cNvPr>
              <p:cNvCxnSpPr/>
              <p:nvPr/>
            </p:nvCxnSpPr>
            <p:spPr>
              <a:xfrm>
                <a:off x="1795243" y="2885813"/>
                <a:ext cx="360728" cy="243281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E2A20B7-EB79-4361-857A-C693024B6029}"/>
                      </a:ext>
                    </a:extLst>
                  </p:cNvPr>
                  <p:cNvSpPr txBox="1"/>
                  <p:nvPr/>
                </p:nvSpPr>
                <p:spPr>
                  <a:xfrm>
                    <a:off x="1745131" y="1862247"/>
                    <a:ext cx="3772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9E2A20B7-EB79-4361-857A-C693024B60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45131" y="1862247"/>
                    <a:ext cx="377283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80D9CAB3-81DB-4201-A8B4-FC9517C82788}"/>
                  </a:ext>
                </a:extLst>
              </p:cNvPr>
              <p:cNvSpPr/>
              <p:nvPr/>
            </p:nvSpPr>
            <p:spPr>
              <a:xfrm>
                <a:off x="1652742" y="2277610"/>
                <a:ext cx="285005" cy="24328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D9E4793F-D269-466D-933D-CFE1AB3A006D}"/>
                      </a:ext>
                    </a:extLst>
                  </p:cNvPr>
                  <p:cNvSpPr txBox="1"/>
                  <p:nvPr/>
                </p:nvSpPr>
                <p:spPr>
                  <a:xfrm>
                    <a:off x="1556576" y="2933939"/>
                    <a:ext cx="39959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D9E4793F-D269-466D-933D-CFE1AB3A00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6576" y="2933939"/>
                    <a:ext cx="399597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FEDBD56F-DD00-4905-B34F-9AE9942B7E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95353" y="2411285"/>
                <a:ext cx="149465" cy="4624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39FA5E5-B72F-47E6-8ECA-EB0A186E53A7}"/>
                  </a:ext>
                </a:extLst>
              </p:cNvPr>
              <p:cNvSpPr txBox="1"/>
              <p:nvPr/>
            </p:nvSpPr>
            <p:spPr>
              <a:xfrm>
                <a:off x="1812848" y="1333336"/>
                <a:ext cx="5854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 R</a:t>
                </a:r>
                <a:r>
                  <a:rPr lang="en-US" dirty="0"/>
                  <a:t>(</a:t>
                </a:r>
                <a:r>
                  <a:rPr lang="en-US" i="1" dirty="0"/>
                  <a:t>t</a:t>
                </a:r>
                <a:r>
                  <a:rPr lang="en-US" dirty="0"/>
                  <a:t>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1B06D46-8AAA-4405-86E3-689E0FA94894}"/>
                      </a:ext>
                    </a:extLst>
                  </p:cNvPr>
                  <p:cNvSpPr txBox="1"/>
                  <p:nvPr/>
                </p:nvSpPr>
                <p:spPr>
                  <a:xfrm>
                    <a:off x="1843784" y="2457867"/>
                    <a:ext cx="38343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D1B06D46-8AAA-4405-86E3-689E0FA948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3784" y="2457867"/>
                    <a:ext cx="383438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99709AB-C1B8-4383-A7C5-A578623C1986}"/>
                </a:ext>
              </a:extLst>
            </p:cNvPr>
            <p:cNvSpPr/>
            <p:nvPr/>
          </p:nvSpPr>
          <p:spPr>
            <a:xfrm flipV="1">
              <a:off x="1310024" y="2885812"/>
              <a:ext cx="603898" cy="143296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E440D27-CCF2-441C-A064-7FE69CAC6C02}"/>
              </a:ext>
            </a:extLst>
          </p:cNvPr>
          <p:cNvSpPr txBox="1"/>
          <p:nvPr/>
        </p:nvSpPr>
        <p:spPr>
          <a:xfrm>
            <a:off x="1172817" y="3973627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loop </a:t>
            </a:r>
            <a:r>
              <a:rPr lang="en-US" i="1" dirty="0"/>
              <a:t>C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BD8606-44BB-4485-9646-2DEB8C9726B0}"/>
              </a:ext>
            </a:extLst>
          </p:cNvPr>
          <p:cNvGrpSpPr/>
          <p:nvPr/>
        </p:nvGrpSpPr>
        <p:grpSpPr>
          <a:xfrm>
            <a:off x="7991061" y="0"/>
            <a:ext cx="1203471" cy="1114296"/>
            <a:chOff x="7991061" y="0"/>
            <a:chExt cx="1203471" cy="111429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87D1B3-DE55-4D01-A400-9EB67DE81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96452" y="0"/>
              <a:ext cx="841510" cy="84151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FD8310-D79B-4DD4-AAB7-DDEB338E41AF}"/>
                </a:ext>
              </a:extLst>
            </p:cNvPr>
            <p:cNvSpPr txBox="1"/>
            <p:nvPr/>
          </p:nvSpPr>
          <p:spPr>
            <a:xfrm>
              <a:off x="7991061" y="806519"/>
              <a:ext cx="12034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Michael Berry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544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0BE7BD-0AE7-4195-BC74-DF8AEE529670}"/>
              </a:ext>
            </a:extLst>
          </p:cNvPr>
          <p:cNvSpPr txBox="1"/>
          <p:nvPr/>
        </p:nvSpPr>
        <p:spPr>
          <a:xfrm>
            <a:off x="426599" y="1655401"/>
            <a:ext cx="228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Berry potential 1-form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2C3659-AADF-409E-9331-01471B785905}"/>
                  </a:ext>
                </a:extLst>
              </p:cNvPr>
              <p:cNvSpPr txBox="1"/>
              <p:nvPr/>
            </p:nvSpPr>
            <p:spPr>
              <a:xfrm>
                <a:off x="2245186" y="2295846"/>
                <a:ext cx="2419765" cy="415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2C3659-AADF-409E-9331-01471B785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186" y="2295846"/>
                <a:ext cx="2419765" cy="415050"/>
              </a:xfrm>
              <a:prstGeom prst="rect">
                <a:avLst/>
              </a:prstGeom>
              <a:blipFill>
                <a:blip r:embed="rId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325660-122F-4612-9028-E38E422324D5}"/>
                  </a:ext>
                </a:extLst>
              </p:cNvPr>
              <p:cNvSpPr txBox="1"/>
              <p:nvPr/>
            </p:nvSpPr>
            <p:spPr>
              <a:xfrm>
                <a:off x="3851738" y="1695167"/>
                <a:ext cx="2084738" cy="533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⟨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e>
                    </m:d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den>
                    </m:f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325660-122F-4612-9028-E38E42232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38" y="1695167"/>
                <a:ext cx="2084738" cy="533479"/>
              </a:xfrm>
              <a:prstGeom prst="rect">
                <a:avLst/>
              </a:prstGeom>
              <a:blipFill>
                <a:blip r:embed="rId3"/>
                <a:stretch>
                  <a:fillRect t="-69318" r="-3801" b="-1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549354-51D6-426F-9BC1-26D50E4393DE}"/>
              </a:ext>
            </a:extLst>
          </p:cNvPr>
          <p:cNvSpPr txBox="1"/>
          <p:nvPr/>
        </p:nvSpPr>
        <p:spPr>
          <a:xfrm>
            <a:off x="317448" y="509319"/>
            <a:ext cx="124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Eigenstates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2835C-46B0-4E7B-8BE8-3187DD2A3EB7}"/>
                  </a:ext>
                </a:extLst>
              </p:cNvPr>
              <p:cNvSpPr txBox="1"/>
              <p:nvPr/>
            </p:nvSpPr>
            <p:spPr>
              <a:xfrm>
                <a:off x="1021440" y="706000"/>
                <a:ext cx="2586606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2835C-46B0-4E7B-8BE8-3187DD2A3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40" y="706000"/>
                <a:ext cx="2586606" cy="708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923A7F-E130-421B-BC08-8A62FB753ABF}"/>
                  </a:ext>
                </a:extLst>
              </p:cNvPr>
              <p:cNvSpPr txBox="1"/>
              <p:nvPr/>
            </p:nvSpPr>
            <p:spPr>
              <a:xfrm>
                <a:off x="3972719" y="679765"/>
                <a:ext cx="2617062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𝐑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𝜙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923A7F-E130-421B-BC08-8A62FB753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719" y="679765"/>
                <a:ext cx="2617062" cy="708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6D4C0E-5EB4-4CEF-89D5-90C4DA38E473}"/>
                  </a:ext>
                </a:extLst>
              </p:cNvPr>
              <p:cNvSpPr txBox="1"/>
              <p:nvPr/>
            </p:nvSpPr>
            <p:spPr>
              <a:xfrm>
                <a:off x="5073144" y="2347401"/>
                <a:ext cx="2419765" cy="415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(1+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6D4C0E-5EB4-4CEF-89D5-90C4DA38E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144" y="2347401"/>
                <a:ext cx="2419765" cy="415050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79D1ECD-FFE4-4771-BDDA-B00EAEDB7DEA}"/>
              </a:ext>
            </a:extLst>
          </p:cNvPr>
          <p:cNvSpPr txBox="1"/>
          <p:nvPr/>
        </p:nvSpPr>
        <p:spPr>
          <a:xfrm>
            <a:off x="384080" y="2978154"/>
            <a:ext cx="2338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Berry curvature 2-form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613D51-58DA-4BC4-B9A6-53D17C70AB2F}"/>
                  </a:ext>
                </a:extLst>
              </p:cNvPr>
              <p:cNvSpPr txBox="1"/>
              <p:nvPr/>
            </p:nvSpPr>
            <p:spPr>
              <a:xfrm>
                <a:off x="3128943" y="3150445"/>
                <a:ext cx="1305807" cy="39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613D51-58DA-4BC4-B9A6-53D17C70A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943" y="3150445"/>
                <a:ext cx="1305807" cy="394082"/>
              </a:xfrm>
              <a:prstGeom prst="rect">
                <a:avLst/>
              </a:prstGeom>
              <a:blipFill>
                <a:blip r:embed="rId7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F1D58A-13C7-460C-AD07-E9E9AE72AC9B}"/>
                  </a:ext>
                </a:extLst>
              </p:cNvPr>
              <p:cNvSpPr txBox="1"/>
              <p:nvPr/>
            </p:nvSpPr>
            <p:spPr>
              <a:xfrm>
                <a:off x="5137697" y="3069911"/>
                <a:ext cx="2330446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𝜗𝜙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FF1D58A-13C7-460C-AD07-E9E9AE72A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697" y="3069911"/>
                <a:ext cx="2330446" cy="483466"/>
              </a:xfrm>
              <a:prstGeom prst="rect">
                <a:avLst/>
              </a:prstGeom>
              <a:blipFill>
                <a:blip r:embed="rId8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C2DBAF-9175-4249-A0DE-33D7CA0C7A65}"/>
                  </a:ext>
                </a:extLst>
              </p:cNvPr>
              <p:cNvSpPr txBox="1"/>
              <p:nvPr/>
            </p:nvSpPr>
            <p:spPr>
              <a:xfrm>
                <a:off x="3805486" y="5332283"/>
                <a:ext cx="1137106" cy="62138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C2DBAF-9175-4249-A0DE-33D7CA0C7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486" y="5332283"/>
                <a:ext cx="1137106" cy="6213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3B34BD-F540-4CFE-8D8C-A13943A689E9}"/>
                  </a:ext>
                </a:extLst>
              </p:cNvPr>
              <p:cNvSpPr txBox="1"/>
              <p:nvPr/>
            </p:nvSpPr>
            <p:spPr>
              <a:xfrm>
                <a:off x="6197795" y="5233537"/>
                <a:ext cx="1717906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∯"/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3B34BD-F540-4CFE-8D8C-A13943A68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795" y="5233537"/>
                <a:ext cx="1717906" cy="8188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3A21100-1D29-4204-BFDF-437A6091738D}"/>
              </a:ext>
            </a:extLst>
          </p:cNvPr>
          <p:cNvSpPr txBox="1"/>
          <p:nvPr/>
        </p:nvSpPr>
        <p:spPr>
          <a:xfrm>
            <a:off x="399748" y="5275716"/>
            <a:ext cx="2760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 form of monopole field</a:t>
            </a:r>
            <a:br>
              <a:rPr lang="en-US" dirty="0"/>
            </a:br>
            <a:r>
              <a:rPr lang="en-US" dirty="0"/>
              <a:t>(strength ½)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C73A48-9DE2-47A6-92A5-AD76102E270E}"/>
              </a:ext>
            </a:extLst>
          </p:cNvPr>
          <p:cNvGrpSpPr/>
          <p:nvPr/>
        </p:nvGrpSpPr>
        <p:grpSpPr>
          <a:xfrm>
            <a:off x="6849199" y="-6848"/>
            <a:ext cx="2357440" cy="1531146"/>
            <a:chOff x="6548318" y="2403566"/>
            <a:chExt cx="2357440" cy="1531146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81621B3-70D9-424C-936D-A9ADA694A16C}"/>
                    </a:ext>
                  </a:extLst>
                </p:cNvPr>
                <p:cNvSpPr txBox="1"/>
                <p:nvPr/>
              </p:nvSpPr>
              <p:spPr>
                <a:xfrm>
                  <a:off x="6548318" y="2748052"/>
                  <a:ext cx="2357440" cy="53828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𝑑𝑓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+⋯=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4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𝐞</m:t>
                                </m:r>
                              </m:e>
                            </m:acc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𝛁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81621B3-70D9-424C-936D-A9ADA694A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318" y="2748052"/>
                  <a:ext cx="2357440" cy="538289"/>
                </a:xfrm>
                <a:prstGeom prst="rect">
                  <a:avLst/>
                </a:prstGeom>
                <a:blipFill>
                  <a:blip r:embed="rId11"/>
                  <a:stretch>
                    <a:fillRect b="-44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0945E6F-B425-43AD-BCC7-48D61438CEF3}"/>
                    </a:ext>
                  </a:extLst>
                </p:cNvPr>
                <p:cNvSpPr txBox="1"/>
                <p:nvPr/>
              </p:nvSpPr>
              <p:spPr>
                <a:xfrm>
                  <a:off x="6877194" y="3252448"/>
                  <a:ext cx="1637051" cy="48590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x>
                            <m:box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(1−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</m:e>
                          </m:func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den>
                      </m:f>
                    </m:oMath>
                  </a14:m>
                  <a:r>
                    <a:rPr lang="en-US" sz="14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0945E6F-B425-43AD-BCC7-48D61438CE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7194" y="3252448"/>
                  <a:ext cx="1637051" cy="485902"/>
                </a:xfrm>
                <a:prstGeom prst="rect">
                  <a:avLst/>
                </a:prstGeom>
                <a:blipFill>
                  <a:blip r:embed="rId12"/>
                  <a:stretch>
                    <a:fillRect r="-37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573308-7884-42A7-8570-C16C5DFF904A}"/>
                </a:ext>
              </a:extLst>
            </p:cNvPr>
            <p:cNvSpPr/>
            <p:nvPr/>
          </p:nvSpPr>
          <p:spPr>
            <a:xfrm>
              <a:off x="6548318" y="2403566"/>
              <a:ext cx="2294801" cy="153114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390E67-DE15-4804-914A-CB4AD98A9473}"/>
                </a:ext>
              </a:extLst>
            </p:cNvPr>
            <p:cNvSpPr txBox="1"/>
            <p:nvPr/>
          </p:nvSpPr>
          <p:spPr>
            <a:xfrm>
              <a:off x="6899510" y="2445362"/>
              <a:ext cx="1703543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1-form vs vector rep.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EB36394-22E7-4E93-AAED-CD0D77D0D6BC}"/>
                  </a:ext>
                </a:extLst>
              </p:cNvPr>
              <p:cNvSpPr txBox="1"/>
              <p:nvPr/>
            </p:nvSpPr>
            <p:spPr>
              <a:xfrm>
                <a:off x="1366601" y="170201"/>
                <a:ext cx="17623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EB36394-22E7-4E93-AAED-CD0D77D0D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601" y="170201"/>
                <a:ext cx="1762342" cy="369332"/>
              </a:xfrm>
              <a:prstGeom prst="rect">
                <a:avLst/>
              </a:prstGeom>
              <a:blipFill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8C580CC-CB4F-42CE-948A-0EF9A073339B}"/>
              </a:ext>
            </a:extLst>
          </p:cNvPr>
          <p:cNvSpPr txBox="1"/>
          <p:nvPr/>
        </p:nvSpPr>
        <p:spPr>
          <a:xfrm>
            <a:off x="399748" y="3965338"/>
            <a:ext cx="2290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Berry curvature vector</a:t>
            </a:r>
          </a:p>
          <a:p>
            <a:r>
              <a:rPr lang="en-US" dirty="0"/>
              <a:t>is tedious to calc. but</a:t>
            </a:r>
          </a:p>
          <a:p>
            <a:r>
              <a:rPr lang="en-US" dirty="0"/>
              <a:t>surprisingly simple!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0FD4E4-F6C2-442B-9389-F339F05FA62D}"/>
              </a:ext>
            </a:extLst>
          </p:cNvPr>
          <p:cNvSpPr txBox="1"/>
          <p:nvPr/>
        </p:nvSpPr>
        <p:spPr>
          <a:xfrm>
            <a:off x="7732972" y="1575944"/>
            <a:ext cx="87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Nakahara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7E0936-E47E-457D-849D-36B1A9885DF5}"/>
                  </a:ext>
                </a:extLst>
              </p:cNvPr>
              <p:cNvSpPr txBox="1"/>
              <p:nvPr/>
            </p:nvSpPr>
            <p:spPr>
              <a:xfrm>
                <a:off x="3198081" y="4199877"/>
                <a:ext cx="2503378" cy="598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i="1">
                            <a:latin typeface="Cambria Math" panose="02040503050406030204" pitchFamily="18" charset="0"/>
                          </a:rPr>
                          <m:t>(1−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 </m:t>
                            </m:r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𝐞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7E0936-E47E-457D-849D-36B1A9885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081" y="4199877"/>
                <a:ext cx="2503378" cy="598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AEB3B9-9464-4CB3-826B-A1B1FDD06501}"/>
                  </a:ext>
                </a:extLst>
              </p:cNvPr>
              <p:cNvSpPr txBox="1"/>
              <p:nvPr/>
            </p:nvSpPr>
            <p:spPr>
              <a:xfrm>
                <a:off x="6037799" y="4109162"/>
                <a:ext cx="2910219" cy="538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</m:acc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</m:acc>
                        </m:e>
                        <m:sub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f>
                        <m:fPr>
                          <m:ctrl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</m:t>
                              </m:r>
                            </m:e>
                          </m:acc>
                        </m:e>
                        <m:sub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f>
                        <m:fPr>
                          <m:ctrlPr>
                            <a:rPr lang="el-GR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𝜕𝜙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CAEB3B9-9464-4CB3-826B-A1B1FDD06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99" y="4109162"/>
                <a:ext cx="2910219" cy="538289"/>
              </a:xfrm>
              <a:prstGeom prst="rect">
                <a:avLst/>
              </a:prstGeom>
              <a:blipFill>
                <a:blip r:embed="rId15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3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2B887B-6B55-4F11-8A8E-C6463887C987}"/>
              </a:ext>
            </a:extLst>
          </p:cNvPr>
          <p:cNvSpPr txBox="1"/>
          <p:nvPr/>
        </p:nvSpPr>
        <p:spPr>
          <a:xfrm>
            <a:off x="3921852" y="1069489"/>
            <a:ext cx="124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Area of 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4276F9-8F32-4959-93FD-12F96FB8BDE3}"/>
                  </a:ext>
                </a:extLst>
              </p:cNvPr>
              <p:cNvSpPr txBox="1"/>
              <p:nvPr/>
            </p:nvSpPr>
            <p:spPr>
              <a:xfrm>
                <a:off x="5514475" y="1088560"/>
                <a:ext cx="2624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4276F9-8F32-4959-93FD-12F96FB8B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475" y="1088560"/>
                <a:ext cx="2624245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04B420D-246D-4F17-9142-7185ED96C7DE}"/>
              </a:ext>
            </a:extLst>
          </p:cNvPr>
          <p:cNvSpPr txBox="1"/>
          <p:nvPr/>
        </p:nvSpPr>
        <p:spPr>
          <a:xfrm>
            <a:off x="4133449" y="2637312"/>
            <a:ext cx="108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Berry flux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AF3BF-8E88-4182-86A1-A60EE7BAA15E}"/>
                  </a:ext>
                </a:extLst>
              </p:cNvPr>
              <p:cNvSpPr txBox="1"/>
              <p:nvPr/>
            </p:nvSpPr>
            <p:spPr>
              <a:xfrm>
                <a:off x="5548024" y="2639769"/>
                <a:ext cx="2721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AF3BF-8E88-4182-86A1-A60EE7BAA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24" y="2639769"/>
                <a:ext cx="2721899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FD3447-70DE-4836-BCB9-F6DA869DADAE}"/>
                  </a:ext>
                </a:extLst>
              </p:cNvPr>
              <p:cNvSpPr txBox="1"/>
              <p:nvPr/>
            </p:nvSpPr>
            <p:spPr>
              <a:xfrm>
                <a:off x="4627559" y="1715633"/>
                <a:ext cx="1188402" cy="621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AFD3447-70DE-4836-BCB9-F6DA869DA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559" y="1715633"/>
                <a:ext cx="1188402" cy="6213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7221C1F-F42A-4F73-938C-E8CDAD7694A3}"/>
              </a:ext>
            </a:extLst>
          </p:cNvPr>
          <p:cNvSpPr txBox="1"/>
          <p:nvPr/>
        </p:nvSpPr>
        <p:spPr>
          <a:xfrm>
            <a:off x="2102347" y="4894931"/>
            <a:ext cx="512210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Hence Berry phase equals the Berry flux piercing 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B55498-746B-45BC-9EAB-2ACEC238CB9B}"/>
                  </a:ext>
                </a:extLst>
              </p:cNvPr>
              <p:cNvSpPr txBox="1"/>
              <p:nvPr/>
            </p:nvSpPr>
            <p:spPr>
              <a:xfrm>
                <a:off x="3629344" y="3838290"/>
                <a:ext cx="292477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𝒜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B55498-746B-45BC-9EAB-2ACEC238C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44" y="3838290"/>
                <a:ext cx="2924775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32DF02-090C-41B8-BB53-FDB0C77BA92D}"/>
                  </a:ext>
                </a:extLst>
              </p:cNvPr>
              <p:cNvSpPr txBox="1"/>
              <p:nvPr/>
            </p:nvSpPr>
            <p:spPr>
              <a:xfrm>
                <a:off x="3629344" y="3277090"/>
                <a:ext cx="2419765" cy="415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𝒜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A32DF02-090C-41B8-BB53-FDB0C77BA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44" y="3277090"/>
                <a:ext cx="2419765" cy="415050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CD71BD23-025E-42D1-AEE9-48FE7ED2347B}"/>
              </a:ext>
            </a:extLst>
          </p:cNvPr>
          <p:cNvSpPr txBox="1"/>
          <p:nvPr/>
        </p:nvSpPr>
        <p:spPr>
          <a:xfrm>
            <a:off x="1519985" y="329994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  <a:r>
              <a:rPr lang="en-US" dirty="0"/>
              <a:t> = 1/2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DDF78C-8C7B-41D7-A714-E50715607E8E}"/>
              </a:ext>
            </a:extLst>
          </p:cNvPr>
          <p:cNvGrpSpPr/>
          <p:nvPr/>
        </p:nvGrpSpPr>
        <p:grpSpPr>
          <a:xfrm>
            <a:off x="877101" y="1116868"/>
            <a:ext cx="2124460" cy="2124460"/>
            <a:chOff x="877101" y="1116868"/>
            <a:chExt cx="2124460" cy="2124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93FFB1-2B48-4C2C-A924-492B95DD0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01" y="1116868"/>
              <a:ext cx="2124460" cy="2124460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50C7513C-CFC6-41AA-8B2B-68CF8EB50F90}"/>
                </a:ext>
              </a:extLst>
            </p:cNvPr>
            <p:cNvCxnSpPr/>
            <p:nvPr/>
          </p:nvCxnSpPr>
          <p:spPr>
            <a:xfrm flipV="1">
              <a:off x="1942011" y="1846217"/>
              <a:ext cx="0" cy="209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850DACA-AF1B-4670-9F0D-BC0844514D5C}"/>
                </a:ext>
              </a:extLst>
            </p:cNvPr>
            <p:cNvCxnSpPr/>
            <p:nvPr/>
          </p:nvCxnSpPr>
          <p:spPr>
            <a:xfrm>
              <a:off x="2102347" y="2177143"/>
              <a:ext cx="2563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F68E8C0-9281-41EE-8997-5A680FEDD929}"/>
                </a:ext>
              </a:extLst>
            </p:cNvPr>
            <p:cNvCxnSpPr>
              <a:cxnSpLocks/>
            </p:cNvCxnSpPr>
            <p:nvPr/>
          </p:nvCxnSpPr>
          <p:spPr>
            <a:xfrm>
              <a:off x="1942011" y="2337022"/>
              <a:ext cx="0" cy="233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6986B90-D5CC-4748-B918-55C6F84C758E}"/>
                </a:ext>
              </a:extLst>
            </p:cNvPr>
            <p:cNvCxnSpPr/>
            <p:nvPr/>
          </p:nvCxnSpPr>
          <p:spPr>
            <a:xfrm flipH="1">
              <a:off x="1602377" y="2177143"/>
              <a:ext cx="2177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ED8F41F-D287-4A25-9CB5-2133371ECEF0}"/>
              </a:ext>
            </a:extLst>
          </p:cNvPr>
          <p:cNvSpPr txBox="1"/>
          <p:nvPr/>
        </p:nvSpPr>
        <p:spPr>
          <a:xfrm>
            <a:off x="1062446" y="172553"/>
            <a:ext cx="4276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Berry phase, Berry flux and solid angle</a:t>
            </a:r>
          </a:p>
        </p:txBody>
      </p:sp>
    </p:spTree>
    <p:extLst>
      <p:ext uri="{BB962C8B-B14F-4D97-AF65-F5344CB8AC3E}">
        <p14:creationId xmlns:p14="http://schemas.microsoft.com/office/powerpoint/2010/main" val="201745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842F15-D69E-451A-B899-3673E588F5C5}"/>
              </a:ext>
            </a:extLst>
          </p:cNvPr>
          <p:cNvSpPr txBox="1"/>
          <p:nvPr/>
        </p:nvSpPr>
        <p:spPr>
          <a:xfrm>
            <a:off x="2150395" y="1962539"/>
            <a:ext cx="4903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Berry curvature from real-space spin textures</a:t>
            </a:r>
          </a:p>
        </p:txBody>
      </p:sp>
    </p:spTree>
    <p:extLst>
      <p:ext uri="{BB962C8B-B14F-4D97-AF65-F5344CB8AC3E}">
        <p14:creationId xmlns:p14="http://schemas.microsoft.com/office/powerpoint/2010/main" val="142587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D251C-A882-422C-A608-202FBBF3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322423" cy="9828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44D2A9-EC06-4ECF-AD4D-E37FD1F32A12}"/>
              </a:ext>
            </a:extLst>
          </p:cNvPr>
          <p:cNvSpPr txBox="1"/>
          <p:nvPr/>
        </p:nvSpPr>
        <p:spPr>
          <a:xfrm>
            <a:off x="6322423" y="348343"/>
            <a:ext cx="2049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Phys. Rev</a:t>
            </a:r>
            <a:r>
              <a:rPr lang="en-US" sz="1600" dirty="0"/>
              <a:t>. B </a:t>
            </a:r>
            <a:r>
              <a:rPr lang="en-US" sz="1600" b="1" dirty="0"/>
              <a:t>57</a:t>
            </a:r>
            <a:r>
              <a:rPr lang="en-US" sz="1600" dirty="0"/>
              <a:t>  (1998)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736EB-4474-4916-ABFA-EAB4768A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75" y="1105988"/>
            <a:ext cx="4257330" cy="2785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CF703D-0AD5-488A-B5B0-DC2313BDF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95" y="1235360"/>
            <a:ext cx="3335469" cy="2960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F9F24D-8671-4727-8D61-0FF3F4993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310" y="4102557"/>
            <a:ext cx="1858541" cy="1649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8A38D-57BF-4742-9768-09612F914DB1}"/>
                  </a:ext>
                </a:extLst>
              </p:cNvPr>
              <p:cNvSpPr txBox="1"/>
              <p:nvPr/>
            </p:nvSpPr>
            <p:spPr>
              <a:xfrm>
                <a:off x="3676541" y="4448885"/>
                <a:ext cx="5302029" cy="1504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Interpreted the giant anomalous Hall effect</a:t>
                </a:r>
              </a:p>
              <a:p>
                <a:r>
                  <a:rPr lang="en-US" dirty="0"/>
                  <a:t>in terms of a phase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arising from</a:t>
                </a:r>
              </a:p>
              <a:p>
                <a:r>
                  <a:rPr lang="en-US" dirty="0"/>
                  <a:t>chiral canting of local moments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</m:oMath>
                </a14:m>
                <a:r>
                  <a:rPr lang="en-US" dirty="0"/>
                  <a:t>      (solid angle)           Holstein (PR, 1968)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28A38D-57BF-4742-9768-09612F914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541" y="4448885"/>
                <a:ext cx="5302029" cy="1504771"/>
              </a:xfrm>
              <a:prstGeom prst="rect">
                <a:avLst/>
              </a:prstGeom>
              <a:blipFill>
                <a:blip r:embed="rId6"/>
                <a:stretch>
                  <a:fillRect l="-920" t="-2429" r="-115" b="-4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B02638-C637-4BEF-9FB4-D0675153B423}"/>
                  </a:ext>
                </a:extLst>
              </p:cNvPr>
              <p:cNvSpPr txBox="1"/>
              <p:nvPr/>
            </p:nvSpPr>
            <p:spPr>
              <a:xfrm>
                <a:off x="761849" y="5667183"/>
                <a:ext cx="22597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</a:t>
                </a:r>
                <a:r>
                  <a:rPr lang="en-US" i="1" dirty="0"/>
                  <a:t>e</a:t>
                </a:r>
                <a:r>
                  <a:rPr lang="en-US" dirty="0"/>
                  <a:t> hops, Hund’s rule</a:t>
                </a:r>
              </a:p>
              <a:p>
                <a:r>
                  <a:rPr lang="en-US" dirty="0"/>
                  <a:t>locks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B02638-C637-4BEF-9FB4-D0675153B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49" y="5667183"/>
                <a:ext cx="2259721" cy="646331"/>
              </a:xfrm>
              <a:prstGeom prst="rect">
                <a:avLst/>
              </a:prstGeom>
              <a:blipFill>
                <a:blip r:embed="rId7"/>
                <a:stretch>
                  <a:fillRect l="-2426" t="-5660" r="-107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60AB70F-719D-468B-AC68-024706B6D7A6}"/>
              </a:ext>
            </a:extLst>
          </p:cNvPr>
          <p:cNvSpPr txBox="1"/>
          <p:nvPr/>
        </p:nvSpPr>
        <p:spPr>
          <a:xfrm>
            <a:off x="366388" y="4448885"/>
            <a:ext cx="79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electron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A5EB26C-CCFD-4E79-8EC7-E605E38C9016}"/>
              </a:ext>
            </a:extLst>
          </p:cNvPr>
          <p:cNvCxnSpPr>
            <a:stCxn id="9" idx="3"/>
          </p:cNvCxnSpPr>
          <p:nvPr/>
        </p:nvCxnSpPr>
        <p:spPr>
          <a:xfrm>
            <a:off x="1157310" y="4602774"/>
            <a:ext cx="209936" cy="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E0930E1-B343-46D1-8289-74FD5ADD1FCB}"/>
              </a:ext>
            </a:extLst>
          </p:cNvPr>
          <p:cNvSpPr txBox="1"/>
          <p:nvPr/>
        </p:nvSpPr>
        <p:spPr>
          <a:xfrm>
            <a:off x="418175" y="5083961"/>
            <a:ext cx="1096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Mn moment</a:t>
            </a:r>
          </a:p>
        </p:txBody>
      </p:sp>
    </p:spTree>
    <p:extLst>
      <p:ext uri="{BB962C8B-B14F-4D97-AF65-F5344CB8AC3E}">
        <p14:creationId xmlns:p14="http://schemas.microsoft.com/office/powerpoint/2010/main" val="90158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89B4A-6BE1-4133-B0C4-945A913D1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671391" cy="16591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82D909-67BF-42BC-9C0B-EF2DA5D94733}"/>
              </a:ext>
            </a:extLst>
          </p:cNvPr>
          <p:cNvSpPr txBox="1"/>
          <p:nvPr/>
        </p:nvSpPr>
        <p:spPr>
          <a:xfrm>
            <a:off x="4572000" y="534382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Science</a:t>
            </a:r>
            <a:r>
              <a:rPr lang="en-US" dirty="0"/>
              <a:t> 2001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ABE5A-FE1A-4E9D-9B1C-CCE9C6597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38" y="1753605"/>
            <a:ext cx="4172562" cy="28768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83B1F8-CF6F-4928-91F9-ACA7D1280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410" y="1753605"/>
            <a:ext cx="3779835" cy="4898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32B711-E503-48EC-A595-DC56532007B9}"/>
              </a:ext>
            </a:extLst>
          </p:cNvPr>
          <p:cNvSpPr txBox="1"/>
          <p:nvPr/>
        </p:nvSpPr>
        <p:spPr>
          <a:xfrm>
            <a:off x="536713" y="5002696"/>
            <a:ext cx="46042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Within each tetrahedron, Mo and Nd moments</a:t>
            </a:r>
          </a:p>
          <a:p>
            <a:r>
              <a:rPr lang="en-US" dirty="0"/>
              <a:t>are canted.</a:t>
            </a:r>
          </a:p>
          <a:p>
            <a:endParaRPr lang="en-US" dirty="0"/>
          </a:p>
          <a:p>
            <a:r>
              <a:rPr lang="en-US" dirty="0"/>
              <a:t>Leads to spin textures (cones).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29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94DAA5-889C-4BA5-B00C-65C39E773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88" y="585573"/>
            <a:ext cx="5113538" cy="40038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AD14B7-384C-4803-B558-3A65771BC759}"/>
              </a:ext>
            </a:extLst>
          </p:cNvPr>
          <p:cNvSpPr txBox="1"/>
          <p:nvPr/>
        </p:nvSpPr>
        <p:spPr>
          <a:xfrm>
            <a:off x="5458996" y="1749287"/>
            <a:ext cx="3411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Berry curvature from spin textures</a:t>
            </a:r>
          </a:p>
          <a:p>
            <a:r>
              <a:rPr lang="en-US" dirty="0"/>
              <a:t>Produces large AHE.</a:t>
            </a:r>
          </a:p>
        </p:txBody>
      </p:sp>
    </p:spTree>
    <p:extLst>
      <p:ext uri="{BB962C8B-B14F-4D97-AF65-F5344CB8AC3E}">
        <p14:creationId xmlns:p14="http://schemas.microsoft.com/office/powerpoint/2010/main" val="1420189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EEC58A-D6D7-4247-BB29-62A57FB7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3"/>
            <a:ext cx="6178858" cy="816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CDC00-21B7-4873-AE72-9868ACFA496E}"/>
              </a:ext>
            </a:extLst>
          </p:cNvPr>
          <p:cNvSpPr txBox="1"/>
          <p:nvPr/>
        </p:nvSpPr>
        <p:spPr>
          <a:xfrm>
            <a:off x="3744685" y="801971"/>
            <a:ext cx="856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PRL</a:t>
            </a:r>
            <a:r>
              <a:rPr lang="en-US" sz="1400" dirty="0"/>
              <a:t> 2009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CA383E-6A83-4A73-AB00-AD2A523D5484}"/>
              </a:ext>
            </a:extLst>
          </p:cNvPr>
          <p:cNvSpPr txBox="1"/>
          <p:nvPr/>
        </p:nvSpPr>
        <p:spPr>
          <a:xfrm>
            <a:off x="4121831" y="1202162"/>
            <a:ext cx="440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MnSi</a:t>
            </a:r>
            <a:r>
              <a:rPr lang="en-US" dirty="0"/>
              <a:t>, </a:t>
            </a:r>
            <a:r>
              <a:rPr lang="en-US" dirty="0" err="1"/>
              <a:t>FeGe</a:t>
            </a:r>
            <a:r>
              <a:rPr lang="en-US" dirty="0"/>
              <a:t> are metals in </a:t>
            </a:r>
            <a:r>
              <a:rPr lang="en-US" i="1" dirty="0"/>
              <a:t>B</a:t>
            </a:r>
            <a:r>
              <a:rPr lang="en-US" dirty="0"/>
              <a:t>20 symmetry class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2531B-15D6-4CFB-86C2-BDB75CD78A92}"/>
              </a:ext>
            </a:extLst>
          </p:cNvPr>
          <p:cNvSpPr txBox="1"/>
          <p:nvPr/>
        </p:nvSpPr>
        <p:spPr>
          <a:xfrm>
            <a:off x="4121831" y="1715636"/>
            <a:ext cx="4222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</a:t>
            </a:r>
            <a:r>
              <a:rPr lang="en-US" dirty="0" err="1"/>
              <a:t>Dzyaloshinsky</a:t>
            </a:r>
            <a:r>
              <a:rPr lang="en-US" dirty="0"/>
              <a:t>-Moriya exchange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A66619-76AA-44FA-821A-55AAEE46AF3B}"/>
                  </a:ext>
                </a:extLst>
              </p:cNvPr>
              <p:cNvSpPr txBox="1"/>
              <p:nvPr/>
            </p:nvSpPr>
            <p:spPr>
              <a:xfrm>
                <a:off x="5115341" y="2023389"/>
                <a:ext cx="2365198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A66619-76AA-44FA-821A-55AAEE46A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341" y="2023389"/>
                <a:ext cx="2365198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8D57BB0-A4DD-47E5-AAC5-7469AEA33930}"/>
              </a:ext>
            </a:extLst>
          </p:cNvPr>
          <p:cNvSpPr txBox="1"/>
          <p:nvPr/>
        </p:nvSpPr>
        <p:spPr>
          <a:xfrm>
            <a:off x="4380665" y="2997918"/>
            <a:ext cx="259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Favors spiral spin textures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BC13E3-00EF-4251-B2D3-7E3A91213490}"/>
              </a:ext>
            </a:extLst>
          </p:cNvPr>
          <p:cNvSpPr txBox="1"/>
          <p:nvPr/>
        </p:nvSpPr>
        <p:spPr>
          <a:xfrm>
            <a:off x="4380665" y="3490751"/>
            <a:ext cx="382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Exhibit </a:t>
            </a:r>
            <a:r>
              <a:rPr lang="en-US" dirty="0" err="1"/>
              <a:t>skyrmions</a:t>
            </a:r>
            <a:r>
              <a:rPr lang="en-US" dirty="0"/>
              <a:t> (radial twist of spins)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AFAD34-B2A6-4DD4-9D90-A9F9F81B2B40}"/>
              </a:ext>
            </a:extLst>
          </p:cNvPr>
          <p:cNvGrpSpPr/>
          <p:nvPr/>
        </p:nvGrpSpPr>
        <p:grpSpPr>
          <a:xfrm>
            <a:off x="2289874" y="3956967"/>
            <a:ext cx="3663913" cy="1570894"/>
            <a:chOff x="3816626" y="4081670"/>
            <a:chExt cx="3663913" cy="15708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9AA4D73-C689-4130-90DC-A0D2A7E3F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014" y="4187786"/>
              <a:ext cx="3438525" cy="1323975"/>
            </a:xfrm>
            <a:prstGeom prst="rect">
              <a:avLst/>
            </a:prstGeom>
          </p:spPr>
        </p:pic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D8188920-8769-44B4-BBAC-F44E1E23522C}"/>
                </a:ext>
              </a:extLst>
            </p:cNvPr>
            <p:cNvSpPr/>
            <p:nvPr/>
          </p:nvSpPr>
          <p:spPr>
            <a:xfrm>
              <a:off x="3816626" y="4081670"/>
              <a:ext cx="2040835" cy="1570894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0A7C8F-E0DD-4A3A-8947-C335AA290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2" y="1618717"/>
            <a:ext cx="4087885" cy="43231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22C82A-B8A9-4588-B69B-741119FAE393}"/>
              </a:ext>
            </a:extLst>
          </p:cNvPr>
          <p:cNvSpPr txBox="1"/>
          <p:nvPr/>
        </p:nvSpPr>
        <p:spPr>
          <a:xfrm>
            <a:off x="4045581" y="5827623"/>
            <a:ext cx="44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Carriers scattered from </a:t>
            </a:r>
            <a:r>
              <a:rPr lang="en-US" dirty="0" err="1"/>
              <a:t>skyrmion</a:t>
            </a:r>
            <a:r>
              <a:rPr lang="en-US" dirty="0"/>
              <a:t> spin texture</a:t>
            </a:r>
          </a:p>
          <a:p>
            <a:r>
              <a:rPr lang="en-US" dirty="0"/>
              <a:t>acquire large Berry phase.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A7BD9-B206-4EDF-9F01-4CE18D524F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621" y="4063082"/>
            <a:ext cx="2199251" cy="157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0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7CD0B-713B-4A34-8126-B59DA5945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6" y="330879"/>
            <a:ext cx="4687410" cy="4314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9AB5C3-DBAF-4F1D-8BF8-8F715F7A2CD4}"/>
                  </a:ext>
                </a:extLst>
              </p:cNvPr>
              <p:cNvSpPr txBox="1"/>
              <p:nvPr/>
            </p:nvSpPr>
            <p:spPr>
              <a:xfrm>
                <a:off x="5030619" y="828261"/>
                <a:ext cx="3732497" cy="668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If carriers move in a spin environment</a:t>
                </a:r>
              </a:p>
              <a:p>
                <a:r>
                  <a:rPr lang="en-US" dirty="0"/>
                  <a:t>with dense spin chirality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9AB5C3-DBAF-4F1D-8BF8-8F715F7A2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619" y="828261"/>
                <a:ext cx="3732497" cy="668645"/>
              </a:xfrm>
              <a:prstGeom prst="rect">
                <a:avLst/>
              </a:prstGeom>
              <a:blipFill>
                <a:blip r:embed="rId3"/>
                <a:stretch>
                  <a:fillRect l="-1305" t="-5455" r="-65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D455F7-489C-42D1-9230-F4AEF4BACBAD}"/>
                  </a:ext>
                </a:extLst>
              </p:cNvPr>
              <p:cNvSpPr txBox="1"/>
              <p:nvPr/>
            </p:nvSpPr>
            <p:spPr>
              <a:xfrm>
                <a:off x="5573202" y="1689651"/>
                <a:ext cx="2031582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D455F7-489C-42D1-9230-F4AEF4BAC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202" y="1689651"/>
                <a:ext cx="2031582" cy="391646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8EEA430-65B4-491A-A4EA-E305495B4172}"/>
              </a:ext>
            </a:extLst>
          </p:cNvPr>
          <p:cNvSpPr txBox="1"/>
          <p:nvPr/>
        </p:nvSpPr>
        <p:spPr>
          <a:xfrm>
            <a:off x="5149132" y="2274042"/>
            <a:ext cx="3074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they acquire a giant AHE from </a:t>
            </a:r>
          </a:p>
          <a:p>
            <a:r>
              <a:rPr lang="en-US" dirty="0"/>
              <a:t>Berry curvature.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CCAFF3-12C5-4896-A29C-1BE6E3233ECB}"/>
              </a:ext>
            </a:extLst>
          </p:cNvPr>
          <p:cNvSpPr txBox="1"/>
          <p:nvPr/>
        </p:nvSpPr>
        <p:spPr>
          <a:xfrm>
            <a:off x="5149132" y="3449972"/>
            <a:ext cx="314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</a:t>
            </a:r>
            <a:r>
              <a:rPr lang="en-US" dirty="0" err="1"/>
              <a:t>MnSi</a:t>
            </a:r>
            <a:r>
              <a:rPr lang="en-US" dirty="0"/>
              <a:t>, Lee </a:t>
            </a:r>
            <a:r>
              <a:rPr lang="en-US" i="1" dirty="0"/>
              <a:t>et al</a:t>
            </a:r>
            <a:r>
              <a:rPr lang="en-US" dirty="0"/>
              <a:t>. estimate the </a:t>
            </a:r>
          </a:p>
          <a:p>
            <a:r>
              <a:rPr lang="en-US" dirty="0"/>
              <a:t>equivalent field is 100 Tesla!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7B095-2AA1-4FD6-994A-D44214160737}"/>
              </a:ext>
            </a:extLst>
          </p:cNvPr>
          <p:cNvSpPr txBox="1"/>
          <p:nvPr/>
        </p:nvSpPr>
        <p:spPr>
          <a:xfrm>
            <a:off x="5037576" y="4276095"/>
            <a:ext cx="371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AHE vanishes if </a:t>
            </a:r>
            <a:r>
              <a:rPr lang="en-US" b="1" dirty="0"/>
              <a:t>H</a:t>
            </a:r>
            <a:r>
              <a:rPr lang="en-US" dirty="0"/>
              <a:t> aligns all moments.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59105-EEF1-4CE6-BE84-77A277C006BF}"/>
              </a:ext>
            </a:extLst>
          </p:cNvPr>
          <p:cNvSpPr txBox="1"/>
          <p:nvPr/>
        </p:nvSpPr>
        <p:spPr>
          <a:xfrm>
            <a:off x="821095" y="4758549"/>
            <a:ext cx="406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Giant Hall conductivity from spin </a:t>
            </a:r>
            <a:r>
              <a:rPr lang="en-US" dirty="0" err="1"/>
              <a:t>texturre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E2CA5-5806-4677-986C-A8EBBA77C2EB}"/>
              </a:ext>
            </a:extLst>
          </p:cNvPr>
          <p:cNvSpPr txBox="1"/>
          <p:nvPr/>
        </p:nvSpPr>
        <p:spPr>
          <a:xfrm>
            <a:off x="564306" y="146213"/>
            <a:ext cx="803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Emergence in </a:t>
            </a:r>
            <a:r>
              <a:rPr lang="en-US" b="1" dirty="0" err="1"/>
              <a:t>MnSi</a:t>
            </a:r>
            <a:r>
              <a:rPr lang="en-US" b="1" dirty="0"/>
              <a:t> of giant AHE in a narrow interval 0.1—0.4 Tesla under pressure</a:t>
            </a:r>
          </a:p>
        </p:txBody>
      </p:sp>
    </p:spTree>
    <p:extLst>
      <p:ext uri="{BB962C8B-B14F-4D97-AF65-F5344CB8AC3E}">
        <p14:creationId xmlns:p14="http://schemas.microsoft.com/office/powerpoint/2010/main" val="2665760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466A8C-4D85-406E-B00B-5A0EBA23A898}"/>
              </a:ext>
            </a:extLst>
          </p:cNvPr>
          <p:cNvSpPr txBox="1"/>
          <p:nvPr/>
        </p:nvSpPr>
        <p:spPr>
          <a:xfrm>
            <a:off x="1418602" y="1199773"/>
            <a:ext cx="590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Karplus-</a:t>
            </a:r>
            <a:r>
              <a:rPr lang="en-US" dirty="0" err="1"/>
              <a:t>Luttinger</a:t>
            </a:r>
            <a:r>
              <a:rPr lang="en-US" dirty="0"/>
              <a:t> theory of the anomalous Hall effect (1955)</a:t>
            </a:r>
          </a:p>
        </p:txBody>
      </p:sp>
    </p:spTree>
    <p:extLst>
      <p:ext uri="{BB962C8B-B14F-4D97-AF65-F5344CB8AC3E}">
        <p14:creationId xmlns:p14="http://schemas.microsoft.com/office/powerpoint/2010/main" val="79921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FBF565-6294-425A-9649-F549921B1C1D}"/>
              </a:ext>
            </a:extLst>
          </p:cNvPr>
          <p:cNvSpPr txBox="1"/>
          <p:nvPr/>
        </p:nvSpPr>
        <p:spPr>
          <a:xfrm>
            <a:off x="2333897" y="1820091"/>
            <a:ext cx="3172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Planar anomalous Hall effect</a:t>
            </a:r>
          </a:p>
        </p:txBody>
      </p:sp>
    </p:spTree>
    <p:extLst>
      <p:ext uri="{BB962C8B-B14F-4D97-AF65-F5344CB8AC3E}">
        <p14:creationId xmlns:p14="http://schemas.microsoft.com/office/powerpoint/2010/main" val="337957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881C1D-CC64-4331-BC89-33388A87E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9" y="42735"/>
            <a:ext cx="4138085" cy="465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2CD364-A986-483B-9D82-0EC5CCE57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50" y="604620"/>
            <a:ext cx="8919350" cy="28651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B34674-DA73-4D65-BA1E-8A1F0319F2E7}"/>
              </a:ext>
            </a:extLst>
          </p:cNvPr>
          <p:cNvSpPr txBox="1"/>
          <p:nvPr/>
        </p:nvSpPr>
        <p:spPr>
          <a:xfrm>
            <a:off x="4863548" y="103563"/>
            <a:ext cx="2538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Tian Liang </a:t>
            </a:r>
            <a:r>
              <a:rPr lang="en-US" sz="1400" i="1" dirty="0"/>
              <a:t>et al., Nat. Phys</a:t>
            </a:r>
            <a:r>
              <a:rPr lang="en-US" sz="1400" dirty="0"/>
              <a:t>.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2B059A-6B98-471D-A9EB-995A64ACA4F6}"/>
                  </a:ext>
                </a:extLst>
              </p:cNvPr>
              <p:cNvSpPr txBox="1"/>
              <p:nvPr/>
            </p:nvSpPr>
            <p:spPr>
              <a:xfrm>
                <a:off x="987287" y="3663055"/>
                <a:ext cx="557441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semimetal with Dirac like hole pocket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However, Dirac node is not protected (small gap at node).</a:t>
                </a:r>
              </a:p>
              <a:p>
                <a:r>
                  <a:rPr lang="en-US" dirty="0"/>
                  <a:t>Many unusual features in MR and Hall effect in tilted </a:t>
                </a:r>
                <a:r>
                  <a:rPr lang="en-US" b="1" dirty="0"/>
                  <a:t>H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2B059A-6B98-471D-A9EB-995A64ACA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87" y="3663055"/>
                <a:ext cx="5574411" cy="923330"/>
              </a:xfrm>
              <a:prstGeom prst="rect">
                <a:avLst/>
              </a:prstGeom>
              <a:blipFill>
                <a:blip r:embed="rId4"/>
                <a:stretch>
                  <a:fillRect l="-985" t="-3974" r="-219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758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7EE5A1-6682-42AE-ADC2-E8D7EA1FCCBF}"/>
              </a:ext>
            </a:extLst>
          </p:cNvPr>
          <p:cNvGrpSpPr/>
          <p:nvPr/>
        </p:nvGrpSpPr>
        <p:grpSpPr>
          <a:xfrm>
            <a:off x="72887" y="509015"/>
            <a:ext cx="10290312" cy="3409122"/>
            <a:chOff x="718929" y="506895"/>
            <a:chExt cx="7521930" cy="22158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6030821-2596-4350-A78E-651492C84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929" y="506895"/>
              <a:ext cx="7521930" cy="221585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5D5903-99CE-4D56-BAA7-68993ABC89F0}"/>
                </a:ext>
              </a:extLst>
            </p:cNvPr>
            <p:cNvSpPr/>
            <p:nvPr/>
          </p:nvSpPr>
          <p:spPr>
            <a:xfrm>
              <a:off x="5756076" y="517407"/>
              <a:ext cx="2484783" cy="20872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6DB6518-AB9D-4F22-B197-0F619640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29" y="198038"/>
            <a:ext cx="3614919" cy="406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78FF13-EDF9-401F-BEA0-78595F4B4A88}"/>
              </a:ext>
            </a:extLst>
          </p:cNvPr>
          <p:cNvSpPr txBox="1"/>
          <p:nvPr/>
        </p:nvSpPr>
        <p:spPr>
          <a:xfrm>
            <a:off x="735880" y="3989949"/>
            <a:ext cx="769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AHE signal even when </a:t>
            </a:r>
            <a:r>
              <a:rPr lang="en-US" b="1" dirty="0"/>
              <a:t>H</a:t>
            </a:r>
            <a:r>
              <a:rPr lang="en-US" dirty="0"/>
              <a:t> lies in plane of applied current (planar Hall effect).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02FD9-F260-4894-BDBA-65A7DC735687}"/>
              </a:ext>
            </a:extLst>
          </p:cNvPr>
          <p:cNvSpPr txBox="1"/>
          <p:nvPr/>
        </p:nvSpPr>
        <p:spPr>
          <a:xfrm>
            <a:off x="735880" y="5447509"/>
            <a:ext cx="46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known example of (true) planar Hall effect.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589A1-92F1-4F26-8D01-7E5A7690636D}"/>
              </a:ext>
            </a:extLst>
          </p:cNvPr>
          <p:cNvSpPr txBox="1"/>
          <p:nvPr/>
        </p:nvSpPr>
        <p:spPr>
          <a:xfrm>
            <a:off x="735880" y="4754244"/>
            <a:ext cx="648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Planar field </a:t>
            </a:r>
            <a:r>
              <a:rPr lang="en-US" b="1" dirty="0"/>
              <a:t>H</a:t>
            </a:r>
            <a:r>
              <a:rPr lang="en-US" dirty="0"/>
              <a:t> produces a Berry curvature </a:t>
            </a:r>
            <a:r>
              <a:rPr lang="el-GR" b="1" dirty="0"/>
              <a:t>Ω</a:t>
            </a:r>
            <a:r>
              <a:rPr lang="en-US" dirty="0"/>
              <a:t> that is normal to plane.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05CFA5-E645-48C5-8140-A380021AFFD0}"/>
              </a:ext>
            </a:extLst>
          </p:cNvPr>
          <p:cNvGrpSpPr/>
          <p:nvPr/>
        </p:nvGrpSpPr>
        <p:grpSpPr>
          <a:xfrm>
            <a:off x="6854044" y="1458628"/>
            <a:ext cx="2146852" cy="1444730"/>
            <a:chOff x="6854044" y="1458628"/>
            <a:chExt cx="2146852" cy="144473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76E07E-A227-481E-A015-B1C4590A2BBA}"/>
                </a:ext>
              </a:extLst>
            </p:cNvPr>
            <p:cNvGrpSpPr/>
            <p:nvPr/>
          </p:nvGrpSpPr>
          <p:grpSpPr>
            <a:xfrm>
              <a:off x="6854044" y="1896192"/>
              <a:ext cx="2007704" cy="580852"/>
              <a:chOff x="7991061" y="1683026"/>
              <a:chExt cx="2007704" cy="580852"/>
            </a:xfrm>
          </p:grpSpPr>
          <p:sp>
            <p:nvSpPr>
              <p:cNvPr id="10" name="Flowchart: Data 9">
                <a:extLst>
                  <a:ext uri="{FF2B5EF4-FFF2-40B4-BE49-F238E27FC236}">
                    <a16:creationId xmlns:a16="http://schemas.microsoft.com/office/drawing/2014/main" id="{F03D4448-414E-4D69-8C64-15603E7F7F42}"/>
                  </a:ext>
                </a:extLst>
              </p:cNvPr>
              <p:cNvSpPr/>
              <p:nvPr/>
            </p:nvSpPr>
            <p:spPr>
              <a:xfrm>
                <a:off x="7991061" y="1683026"/>
                <a:ext cx="2007704" cy="503583"/>
              </a:xfrm>
              <a:prstGeom prst="flowChartInputOutpu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Process 10">
                <a:extLst>
                  <a:ext uri="{FF2B5EF4-FFF2-40B4-BE49-F238E27FC236}">
                    <a16:creationId xmlns:a16="http://schemas.microsoft.com/office/drawing/2014/main" id="{CDDA91FF-2E25-4794-952F-0773BDF4263D}"/>
                  </a:ext>
                </a:extLst>
              </p:cNvPr>
              <p:cNvSpPr/>
              <p:nvPr/>
            </p:nvSpPr>
            <p:spPr>
              <a:xfrm>
                <a:off x="7991061" y="2186609"/>
                <a:ext cx="1610139" cy="7726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82C03A-3E6D-4A51-8227-335DC2ABD322}"/>
                  </a:ext>
                </a:extLst>
              </p:cNvPr>
              <p:cNvCxnSpPr/>
              <p:nvPr/>
            </p:nvCxnSpPr>
            <p:spPr>
              <a:xfrm flipV="1">
                <a:off x="9601200" y="1762539"/>
                <a:ext cx="397565" cy="501339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3CD9208-47AB-4846-BCBC-40C7F61D4EA5}"/>
                  </a:ext>
                </a:extLst>
              </p:cNvPr>
              <p:cNvCxnSpPr/>
              <p:nvPr/>
            </p:nvCxnSpPr>
            <p:spPr>
              <a:xfrm flipV="1">
                <a:off x="9998765" y="1683026"/>
                <a:ext cx="0" cy="112643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714C366-1EC6-4E33-B0E9-8D55C7E5B310}"/>
                </a:ext>
              </a:extLst>
            </p:cNvPr>
            <p:cNvCxnSpPr/>
            <p:nvPr/>
          </p:nvCxnSpPr>
          <p:spPr>
            <a:xfrm flipV="1">
              <a:off x="7857896" y="1458628"/>
              <a:ext cx="0" cy="6893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C88A807-F734-4A94-86E7-99A4C8253E34}"/>
                </a:ext>
              </a:extLst>
            </p:cNvPr>
            <p:cNvCxnSpPr/>
            <p:nvPr/>
          </p:nvCxnSpPr>
          <p:spPr>
            <a:xfrm>
              <a:off x="7857896" y="2147983"/>
              <a:ext cx="1143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ADC393E-1E56-4B19-BF85-2F7EF0AE2092}"/>
                </a:ext>
              </a:extLst>
            </p:cNvPr>
            <p:cNvCxnSpPr/>
            <p:nvPr/>
          </p:nvCxnSpPr>
          <p:spPr>
            <a:xfrm flipH="1">
              <a:off x="7536530" y="2147983"/>
              <a:ext cx="321366" cy="4842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6D38FC5-AF6D-4575-BF59-92F5D69AE49A}"/>
                </a:ext>
              </a:extLst>
            </p:cNvPr>
            <p:cNvCxnSpPr/>
            <p:nvPr/>
          </p:nvCxnSpPr>
          <p:spPr>
            <a:xfrm>
              <a:off x="7857896" y="2147983"/>
              <a:ext cx="493643" cy="1927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56F57CE-F786-4D50-B86B-5133C140C21B}"/>
                    </a:ext>
                  </a:extLst>
                </p:cNvPr>
                <p:cNvSpPr txBox="1"/>
                <p:nvPr/>
              </p:nvSpPr>
              <p:spPr>
                <a:xfrm>
                  <a:off x="8229597" y="2059688"/>
                  <a:ext cx="35201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56F57CE-F786-4D50-B86B-5133C140C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9597" y="2059688"/>
                  <a:ext cx="352019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18929B1-3EE1-4E97-9527-0E7688088CFE}"/>
                </a:ext>
              </a:extLst>
            </p:cNvPr>
            <p:cNvSpPr/>
            <p:nvPr/>
          </p:nvSpPr>
          <p:spPr>
            <a:xfrm>
              <a:off x="8056678" y="2150905"/>
              <a:ext cx="192156" cy="79513"/>
            </a:xfrm>
            <a:custGeom>
              <a:avLst/>
              <a:gdLst>
                <a:gd name="connsiteX0" fmla="*/ 0 w 192156"/>
                <a:gd name="connsiteY0" fmla="*/ 79513 h 79513"/>
                <a:gd name="connsiteX1" fmla="*/ 46382 w 192156"/>
                <a:gd name="connsiteY1" fmla="*/ 72887 h 79513"/>
                <a:gd name="connsiteX2" fmla="*/ 106017 w 192156"/>
                <a:gd name="connsiteY2" fmla="*/ 66260 h 79513"/>
                <a:gd name="connsiteX3" fmla="*/ 125895 w 192156"/>
                <a:gd name="connsiteY3" fmla="*/ 53008 h 79513"/>
                <a:gd name="connsiteX4" fmla="*/ 152400 w 192156"/>
                <a:gd name="connsiteY4" fmla="*/ 46382 h 79513"/>
                <a:gd name="connsiteX5" fmla="*/ 172278 w 192156"/>
                <a:gd name="connsiteY5" fmla="*/ 26504 h 79513"/>
                <a:gd name="connsiteX6" fmla="*/ 192156 w 192156"/>
                <a:gd name="connsiteY6" fmla="*/ 0 h 7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156" h="79513">
                  <a:moveTo>
                    <a:pt x="0" y="79513"/>
                  </a:moveTo>
                  <a:lnTo>
                    <a:pt x="46382" y="72887"/>
                  </a:lnTo>
                  <a:cubicBezTo>
                    <a:pt x="66228" y="70406"/>
                    <a:pt x="86614" y="71111"/>
                    <a:pt x="106017" y="66260"/>
                  </a:cubicBezTo>
                  <a:cubicBezTo>
                    <a:pt x="113743" y="64329"/>
                    <a:pt x="118575" y="56145"/>
                    <a:pt x="125895" y="53008"/>
                  </a:cubicBezTo>
                  <a:cubicBezTo>
                    <a:pt x="134266" y="49421"/>
                    <a:pt x="143565" y="48591"/>
                    <a:pt x="152400" y="46382"/>
                  </a:cubicBezTo>
                  <a:cubicBezTo>
                    <a:pt x="159026" y="39756"/>
                    <a:pt x="166180" y="33619"/>
                    <a:pt x="172278" y="26504"/>
                  </a:cubicBezTo>
                  <a:cubicBezTo>
                    <a:pt x="179465" y="18119"/>
                    <a:pt x="192156" y="0"/>
                    <a:pt x="19215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B2BA46-E2B5-4F48-84C9-94C088574063}"/>
                </a:ext>
              </a:extLst>
            </p:cNvPr>
            <p:cNvSpPr txBox="1"/>
            <p:nvPr/>
          </p:nvSpPr>
          <p:spPr>
            <a:xfrm>
              <a:off x="7907438" y="2180293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2B2FA9-7D4E-4564-801E-7D96622CDD13}"/>
                </a:ext>
              </a:extLst>
            </p:cNvPr>
            <p:cNvSpPr txBox="1"/>
            <p:nvPr/>
          </p:nvSpPr>
          <p:spPr>
            <a:xfrm>
              <a:off x="7114419" y="2595581"/>
              <a:ext cx="14671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Planar Hall geom.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F856083-981D-416F-862F-7F473C9ED88A}"/>
                </a:ext>
              </a:extLst>
            </p:cNvPr>
            <p:cNvCxnSpPr/>
            <p:nvPr/>
          </p:nvCxnSpPr>
          <p:spPr>
            <a:xfrm flipV="1">
              <a:off x="8205918" y="1458628"/>
              <a:ext cx="0" cy="517077"/>
            </a:xfrm>
            <a:prstGeom prst="straightConnector1">
              <a:avLst/>
            </a:prstGeom>
            <a:ln w="28575"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895C8F3-B91C-4E48-8283-0C20A3537665}"/>
                </a:ext>
              </a:extLst>
            </p:cNvPr>
            <p:cNvSpPr/>
            <p:nvPr/>
          </p:nvSpPr>
          <p:spPr>
            <a:xfrm>
              <a:off x="8192073" y="1502035"/>
              <a:ext cx="3417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/>
                <a:t>Ω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978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E84E56-9CC1-4995-BAC6-8E19B937ECDC}"/>
              </a:ext>
            </a:extLst>
          </p:cNvPr>
          <p:cNvSpPr txBox="1"/>
          <p:nvPr/>
        </p:nvSpPr>
        <p:spPr>
          <a:xfrm>
            <a:off x="2159726" y="1698172"/>
            <a:ext cx="359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Quantized Anomalous Hall Effect</a:t>
            </a:r>
          </a:p>
        </p:txBody>
      </p:sp>
    </p:spTree>
    <p:extLst>
      <p:ext uri="{BB962C8B-B14F-4D97-AF65-F5344CB8AC3E}">
        <p14:creationId xmlns:p14="http://schemas.microsoft.com/office/powerpoint/2010/main" val="347048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CDF5EE-E326-4A17-B9A4-9C370C263734}"/>
                  </a:ext>
                </a:extLst>
              </p:cNvPr>
              <p:cNvSpPr txBox="1"/>
              <p:nvPr/>
            </p:nvSpPr>
            <p:spPr>
              <a:xfrm>
                <a:off x="812718" y="790961"/>
                <a:ext cx="2956450" cy="6029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nary>
                      <m:d>
                        <m:dPr>
                          <m:begChr m:val="⟨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CDF5EE-E326-4A17-B9A4-9C370C263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8" y="790961"/>
                <a:ext cx="2956450" cy="602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8DDB38-E662-44C2-AA1D-C4EFC5FE1216}"/>
                  </a:ext>
                </a:extLst>
              </p:cNvPr>
              <p:cNvSpPr txBox="1"/>
              <p:nvPr/>
            </p:nvSpPr>
            <p:spPr>
              <a:xfrm>
                <a:off x="4145178" y="661363"/>
                <a:ext cx="1926874" cy="902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8DDB38-E662-44C2-AA1D-C4EFC5FE1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178" y="661363"/>
                <a:ext cx="1926874" cy="902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7673BB-D165-4BCC-B7F3-E9E1D2AB5339}"/>
                  </a:ext>
                </a:extLst>
              </p:cNvPr>
              <p:cNvSpPr txBox="1"/>
              <p:nvPr/>
            </p:nvSpPr>
            <p:spPr>
              <a:xfrm>
                <a:off x="2046463" y="2589724"/>
                <a:ext cx="1603644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7673BB-D165-4BCC-B7F3-E9E1D2AB5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63" y="2589724"/>
                <a:ext cx="1603644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21C7778-3F7F-4E40-832C-504006072AF4}"/>
              </a:ext>
            </a:extLst>
          </p:cNvPr>
          <p:cNvSpPr txBox="1"/>
          <p:nvPr/>
        </p:nvSpPr>
        <p:spPr>
          <a:xfrm>
            <a:off x="7613768" y="3787409"/>
            <a:ext cx="1206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Pauli matrices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6153A4-E8B8-4847-ACA7-C739425D2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982" y="30236"/>
            <a:ext cx="2111291" cy="176354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04E1600-5AC8-44FD-8244-68BB2AEAE06C}"/>
              </a:ext>
            </a:extLst>
          </p:cNvPr>
          <p:cNvGrpSpPr/>
          <p:nvPr/>
        </p:nvGrpSpPr>
        <p:grpSpPr>
          <a:xfrm>
            <a:off x="7324336" y="2022721"/>
            <a:ext cx="1355576" cy="1638045"/>
            <a:chOff x="6714309" y="2022118"/>
            <a:chExt cx="1612718" cy="15731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45ED4F-D10C-4578-B737-7B3C645CF7CB}"/>
                    </a:ext>
                  </a:extLst>
                </p:cNvPr>
                <p:cNvSpPr txBox="1"/>
                <p:nvPr/>
              </p:nvSpPr>
              <p:spPr>
                <a:xfrm>
                  <a:off x="6714309" y="2022118"/>
                  <a:ext cx="1421689" cy="4337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45ED4F-D10C-4578-B737-7B3C645CF7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4309" y="2022118"/>
                  <a:ext cx="1421689" cy="433719"/>
                </a:xfrm>
                <a:prstGeom prst="rect">
                  <a:avLst/>
                </a:prstGeom>
                <a:blipFill>
                  <a:blip r:embed="rId7"/>
                  <a:stretch>
                    <a:fillRect b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C979A7E-B11A-48E5-A3FB-6937160B854E}"/>
                    </a:ext>
                  </a:extLst>
                </p:cNvPr>
                <p:cNvSpPr txBox="1"/>
                <p:nvPr/>
              </p:nvSpPr>
              <p:spPr>
                <a:xfrm>
                  <a:off x="6714309" y="2589845"/>
                  <a:ext cx="1544429" cy="4337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C979A7E-B11A-48E5-A3FB-6937160B85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4309" y="2589845"/>
                  <a:ext cx="1544429" cy="433719"/>
                </a:xfrm>
                <a:prstGeom prst="rect">
                  <a:avLst/>
                </a:prstGeom>
                <a:blipFill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D5792C4-E222-4873-B822-15F299868AF5}"/>
                    </a:ext>
                  </a:extLst>
                </p:cNvPr>
                <p:cNvSpPr txBox="1"/>
                <p:nvPr/>
              </p:nvSpPr>
              <p:spPr>
                <a:xfrm>
                  <a:off x="6755441" y="3161593"/>
                  <a:ext cx="1571586" cy="4337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D5792C4-E222-4873-B822-15F299868A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5441" y="3161593"/>
                  <a:ext cx="1571586" cy="433719"/>
                </a:xfrm>
                <a:prstGeom prst="rect">
                  <a:avLst/>
                </a:prstGeom>
                <a:blipFill>
                  <a:blip r:embed="rId9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B2A9D1-7CA7-414E-8217-EB1D75874F8B}"/>
                  </a:ext>
                </a:extLst>
              </p:cNvPr>
              <p:cNvSpPr txBox="1"/>
              <p:nvPr/>
            </p:nvSpPr>
            <p:spPr>
              <a:xfrm>
                <a:off x="4007387" y="2566983"/>
                <a:ext cx="207043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B2A9D1-7CA7-414E-8217-EB1D75874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87" y="2566983"/>
                <a:ext cx="2070439" cy="411010"/>
              </a:xfrm>
              <a:prstGeom prst="rect">
                <a:avLst/>
              </a:prstGeom>
              <a:blipFill>
                <a:blip r:embed="rId10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D33319C-339F-4EF6-8B9B-226F776C0F4D}"/>
              </a:ext>
            </a:extLst>
          </p:cNvPr>
          <p:cNvGrpSpPr/>
          <p:nvPr/>
        </p:nvGrpSpPr>
        <p:grpSpPr>
          <a:xfrm>
            <a:off x="364495" y="3780428"/>
            <a:ext cx="1498554" cy="1497605"/>
            <a:chOff x="877101" y="1116868"/>
            <a:chExt cx="2124460" cy="21244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5EDAD1-BB5C-487F-B0C8-00E7E038D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101" y="1116868"/>
              <a:ext cx="2124460" cy="2124460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48FA836-9291-4655-AAED-773DD3AC8D37}"/>
                </a:ext>
              </a:extLst>
            </p:cNvPr>
            <p:cNvCxnSpPr/>
            <p:nvPr/>
          </p:nvCxnSpPr>
          <p:spPr>
            <a:xfrm flipV="1">
              <a:off x="1942011" y="1846217"/>
              <a:ext cx="0" cy="2090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135D520-2372-40F7-82D7-9F5F835DD5C2}"/>
                </a:ext>
              </a:extLst>
            </p:cNvPr>
            <p:cNvCxnSpPr/>
            <p:nvPr/>
          </p:nvCxnSpPr>
          <p:spPr>
            <a:xfrm>
              <a:off x="2102347" y="2177143"/>
              <a:ext cx="2563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66FAD29-C0BF-4E9A-A530-408FDA88FE34}"/>
                </a:ext>
              </a:extLst>
            </p:cNvPr>
            <p:cNvCxnSpPr>
              <a:cxnSpLocks/>
            </p:cNvCxnSpPr>
            <p:nvPr/>
          </p:nvCxnSpPr>
          <p:spPr>
            <a:xfrm>
              <a:off x="1942011" y="2337022"/>
              <a:ext cx="0" cy="2337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972544D-010A-4EAD-95A7-51373A3770C8}"/>
                </a:ext>
              </a:extLst>
            </p:cNvPr>
            <p:cNvCxnSpPr/>
            <p:nvPr/>
          </p:nvCxnSpPr>
          <p:spPr>
            <a:xfrm flipH="1">
              <a:off x="1602377" y="2177143"/>
              <a:ext cx="2177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75DD80E-891A-490F-820F-6E56A66D50AD}"/>
              </a:ext>
            </a:extLst>
          </p:cNvPr>
          <p:cNvSpPr txBox="1"/>
          <p:nvPr/>
        </p:nvSpPr>
        <p:spPr>
          <a:xfrm>
            <a:off x="400231" y="136253"/>
            <a:ext cx="3100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Band structure of graphene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53CD5B-0FCF-4EB2-9968-E0CD3B44DBC7}"/>
                  </a:ext>
                </a:extLst>
              </p:cNvPr>
              <p:cNvSpPr txBox="1"/>
              <p:nvPr/>
            </p:nvSpPr>
            <p:spPr>
              <a:xfrm>
                <a:off x="1122141" y="4529231"/>
                <a:ext cx="740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53CD5B-0FCF-4EB2-9968-E0CD3B44D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141" y="4529231"/>
                <a:ext cx="740908" cy="369332"/>
              </a:xfrm>
              <a:prstGeom prst="rect">
                <a:avLst/>
              </a:prstGeom>
              <a:blipFill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7855C62-0AC5-4710-BF77-1B528E3E4DDF}"/>
              </a:ext>
            </a:extLst>
          </p:cNvPr>
          <p:cNvSpPr txBox="1"/>
          <p:nvPr/>
        </p:nvSpPr>
        <p:spPr>
          <a:xfrm>
            <a:off x="2189036" y="3823904"/>
            <a:ext cx="462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analogy with the precessing spin ½ problem,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2030F0-7F88-44D5-9929-CD671566637D}"/>
                  </a:ext>
                </a:extLst>
              </p:cNvPr>
              <p:cNvSpPr txBox="1"/>
              <p:nvPr/>
            </p:nvSpPr>
            <p:spPr>
              <a:xfrm>
                <a:off x="4152383" y="4322920"/>
                <a:ext cx="1172051" cy="66409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2030F0-7F88-44D5-9929-CD6715666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383" y="4322920"/>
                <a:ext cx="1172051" cy="66409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BACF4815-D4E0-465E-9318-F0C51F1CF79C}"/>
              </a:ext>
            </a:extLst>
          </p:cNvPr>
          <p:cNvSpPr txBox="1"/>
          <p:nvPr/>
        </p:nvSpPr>
        <p:spPr>
          <a:xfrm>
            <a:off x="2338924" y="5116697"/>
            <a:ext cx="509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Dirac node, we have a monopole Berry curvature.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CD89757-E1EF-4D28-9FBD-D9DACF2E4B30}"/>
              </a:ext>
            </a:extLst>
          </p:cNvPr>
          <p:cNvGrpSpPr/>
          <p:nvPr/>
        </p:nvGrpSpPr>
        <p:grpSpPr>
          <a:xfrm>
            <a:off x="532838" y="1451690"/>
            <a:ext cx="992199" cy="1652115"/>
            <a:chOff x="532838" y="1451690"/>
            <a:chExt cx="992199" cy="165211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AAE178-9864-494C-B7C7-C607455432D9}"/>
                </a:ext>
              </a:extLst>
            </p:cNvPr>
            <p:cNvSpPr/>
            <p:nvPr/>
          </p:nvSpPr>
          <p:spPr>
            <a:xfrm>
              <a:off x="623168" y="1802186"/>
              <a:ext cx="745086" cy="22647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75D8DE-F857-4F81-9A5A-A72ADA76EE3F}"/>
                </a:ext>
              </a:extLst>
            </p:cNvPr>
            <p:cNvCxnSpPr>
              <a:cxnSpLocks/>
            </p:cNvCxnSpPr>
            <p:nvPr/>
          </p:nvCxnSpPr>
          <p:spPr>
            <a:xfrm>
              <a:off x="631877" y="1915423"/>
              <a:ext cx="361683" cy="900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B7EE99-4C5D-4139-96A9-7E9DEFEF4B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560" y="1915423"/>
              <a:ext cx="383403" cy="900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1360D3-AB0E-4C88-8A26-02A662F83D39}"/>
                </a:ext>
              </a:extLst>
            </p:cNvPr>
            <p:cNvGrpSpPr/>
            <p:nvPr/>
          </p:nvGrpSpPr>
          <p:grpSpPr>
            <a:xfrm>
              <a:off x="776068" y="2807713"/>
              <a:ext cx="635726" cy="296092"/>
              <a:chOff x="6201474" y="3402110"/>
              <a:chExt cx="635726" cy="296092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20BB3CFA-9842-4D0C-85E0-B39F094F82A2}"/>
                  </a:ext>
                </a:extLst>
              </p:cNvPr>
              <p:cNvCxnSpPr/>
              <p:nvPr/>
            </p:nvCxnSpPr>
            <p:spPr>
              <a:xfrm>
                <a:off x="6419188" y="3402110"/>
                <a:ext cx="41801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C674E72A-D0A0-4231-A1AE-51B43528515C}"/>
                  </a:ext>
                </a:extLst>
              </p:cNvPr>
              <p:cNvCxnSpPr/>
              <p:nvPr/>
            </p:nvCxnSpPr>
            <p:spPr>
              <a:xfrm flipH="1">
                <a:off x="6201474" y="3402110"/>
                <a:ext cx="217714" cy="2960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D6E3547-B9BC-436A-BB6E-78E89740B7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178" y="1471892"/>
              <a:ext cx="0" cy="13358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711EAC-05B1-4AE5-A131-121F67EABF9C}"/>
                </a:ext>
              </a:extLst>
            </p:cNvPr>
            <p:cNvSpPr txBox="1"/>
            <p:nvPr/>
          </p:nvSpPr>
          <p:spPr>
            <a:xfrm>
              <a:off x="1000615" y="1451690"/>
              <a:ext cx="468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/>
                <a:t>E</a:t>
              </a:r>
              <a:r>
                <a:rPr lang="en-US" sz="1400" dirty="0"/>
                <a:t>(</a:t>
              </a:r>
              <a:r>
                <a:rPr lang="en-US" sz="1400" b="1" dirty="0"/>
                <a:t>k</a:t>
              </a:r>
              <a:r>
                <a:rPr lang="en-US" sz="1400" dirty="0"/>
                <a:t>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FA87B8-E052-4368-8121-EA45AC97D2C6}"/>
                </a:ext>
              </a:extLst>
            </p:cNvPr>
            <p:cNvSpPr txBox="1"/>
            <p:nvPr/>
          </p:nvSpPr>
          <p:spPr>
            <a:xfrm>
              <a:off x="532838" y="2683367"/>
              <a:ext cx="356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k</a:t>
              </a:r>
              <a:r>
                <a:rPr lang="en-US" baseline="-25000" dirty="0" err="1"/>
                <a:t>x</a:t>
              </a:r>
              <a:endParaRPr lang="en-US" baseline="-250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E15D55F-36B5-45A7-98F1-76FC8BC046FA}"/>
                </a:ext>
              </a:extLst>
            </p:cNvPr>
            <p:cNvSpPr/>
            <p:nvPr/>
          </p:nvSpPr>
          <p:spPr>
            <a:xfrm>
              <a:off x="1168849" y="2725764"/>
              <a:ext cx="3561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k</a:t>
              </a:r>
              <a:r>
                <a:rPr lang="en-US" baseline="-25000" dirty="0" err="1"/>
                <a:t>y</a:t>
              </a:r>
              <a:endParaRPr lang="en-US" baseline="-250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7F43-6494-4980-8489-0A4E470525A4}"/>
              </a:ext>
            </a:extLst>
          </p:cNvPr>
          <p:cNvSpPr txBox="1"/>
          <p:nvPr/>
        </p:nvSpPr>
        <p:spPr>
          <a:xfrm>
            <a:off x="1867267" y="1477609"/>
            <a:ext cx="1235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 one valley </a:t>
            </a:r>
            <a:r>
              <a:rPr lang="en-US" sz="1400" b="1" dirty="0"/>
              <a:t>K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75608E-84FC-4CDE-8757-E0FE13E7D063}"/>
              </a:ext>
            </a:extLst>
          </p:cNvPr>
          <p:cNvGrpSpPr/>
          <p:nvPr/>
        </p:nvGrpSpPr>
        <p:grpSpPr>
          <a:xfrm>
            <a:off x="2598996" y="1657859"/>
            <a:ext cx="4102085" cy="710598"/>
            <a:chOff x="2598996" y="1657859"/>
            <a:chExt cx="4102085" cy="710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B1F41F-2F10-4308-8F8D-144B7DAB9248}"/>
                    </a:ext>
                  </a:extLst>
                </p:cNvPr>
                <p:cNvSpPr txBox="1"/>
                <p:nvPr/>
              </p:nvSpPr>
              <p:spPr>
                <a:xfrm>
                  <a:off x="2598996" y="1750659"/>
                  <a:ext cx="4102085" cy="61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B1F41F-2F10-4308-8F8D-144B7DAB92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8996" y="1750659"/>
                  <a:ext cx="4102085" cy="6177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ABB630D-AF5E-4453-ACD6-5E74923F6F48}"/>
                </a:ext>
              </a:extLst>
            </p:cNvPr>
            <p:cNvGrpSpPr/>
            <p:nvPr/>
          </p:nvGrpSpPr>
          <p:grpSpPr>
            <a:xfrm>
              <a:off x="6177114" y="1657859"/>
              <a:ext cx="433210" cy="603089"/>
              <a:chOff x="5747657" y="1556637"/>
              <a:chExt cx="433210" cy="603089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86FCE89C-0E41-45A5-9EAE-17E51A7A3CCF}"/>
                  </a:ext>
                </a:extLst>
              </p:cNvPr>
              <p:cNvCxnSpPr/>
              <p:nvPr/>
            </p:nvCxnSpPr>
            <p:spPr>
              <a:xfrm flipV="1">
                <a:off x="5747657" y="1813667"/>
                <a:ext cx="161981" cy="3460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DE5A07D-91E6-4A3F-8D71-63D4F4FA3992}"/>
                  </a:ext>
                </a:extLst>
              </p:cNvPr>
              <p:cNvSpPr txBox="1"/>
              <p:nvPr/>
            </p:nvSpPr>
            <p:spPr>
              <a:xfrm>
                <a:off x="5879181" y="155663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D852F-E2B2-42E7-AF4F-9D010CEC06E8}"/>
                  </a:ext>
                </a:extLst>
              </p:cNvPr>
              <p:cNvSpPr txBox="1"/>
              <p:nvPr/>
            </p:nvSpPr>
            <p:spPr>
              <a:xfrm>
                <a:off x="2072869" y="3333162"/>
                <a:ext cx="4029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Mimics a spin ½ in a magnetic field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9D852F-E2B2-42E7-AF4F-9D010CEC0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69" y="3333162"/>
                <a:ext cx="4029052" cy="369332"/>
              </a:xfrm>
              <a:prstGeom prst="rect">
                <a:avLst/>
              </a:prstGeom>
              <a:blipFill>
                <a:blip r:embed="rId15"/>
                <a:stretch>
                  <a:fillRect l="-12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7D095C-5A67-4321-907E-FED0C8C5D69E}"/>
                  </a:ext>
                </a:extLst>
              </p:cNvPr>
              <p:cNvSpPr txBox="1"/>
              <p:nvPr/>
            </p:nvSpPr>
            <p:spPr>
              <a:xfrm>
                <a:off x="3781255" y="75877"/>
                <a:ext cx="3086358" cy="55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Basis is </a:t>
                </a:r>
                <a:r>
                  <a:rPr lang="en-US" dirty="0" err="1"/>
                  <a:t>Wannier</a:t>
                </a:r>
                <a:r>
                  <a:rPr lang="en-US" dirty="0"/>
                  <a:t> 2-spinor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7D095C-5A67-4321-907E-FED0C8C5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255" y="75877"/>
                <a:ext cx="3086358" cy="553100"/>
              </a:xfrm>
              <a:prstGeom prst="rect">
                <a:avLst/>
              </a:prstGeom>
              <a:blipFill>
                <a:blip r:embed="rId16"/>
                <a:stretch>
                  <a:fillRect l="-1578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734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F78754-3D4B-4AA4-BD67-942638D59ACB}"/>
                  </a:ext>
                </a:extLst>
              </p:cNvPr>
              <p:cNvSpPr txBox="1"/>
              <p:nvPr/>
            </p:nvSpPr>
            <p:spPr>
              <a:xfrm>
                <a:off x="993129" y="1766680"/>
                <a:ext cx="6435288" cy="384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At each </a:t>
                </a:r>
                <a:r>
                  <a:rPr lang="en-US" b="1" dirty="0"/>
                  <a:t>k</a:t>
                </a:r>
                <a:r>
                  <a:rPr lang="en-US" dirty="0"/>
                  <a:t>, the “field”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maps to a direction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:r>
                  <a:rPr lang="en-US" i="1" dirty="0"/>
                  <a:t>unit</a:t>
                </a:r>
                <a:r>
                  <a:rPr lang="en-US" dirty="0"/>
                  <a:t> sphere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7F78754-3D4B-4AA4-BD67-942638D59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29" y="1766680"/>
                <a:ext cx="6435288" cy="384464"/>
              </a:xfrm>
              <a:prstGeom prst="rect">
                <a:avLst/>
              </a:prstGeom>
              <a:blipFill>
                <a:blip r:embed="rId2"/>
                <a:stretch>
                  <a:fillRect l="-852" t="-7937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10CBFCA-C9F7-44FE-B2E6-160595938FA3}"/>
              </a:ext>
            </a:extLst>
          </p:cNvPr>
          <p:cNvSpPr txBox="1"/>
          <p:nvPr/>
        </p:nvSpPr>
        <p:spPr>
          <a:xfrm>
            <a:off x="5584067" y="173789"/>
            <a:ext cx="2550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Qi, Wu, Zhang, PRB (2006, 2008)</a:t>
            </a:r>
          </a:p>
          <a:p>
            <a:r>
              <a:rPr lang="en-US" sz="1400" dirty="0"/>
              <a:t>Qi, Hughes, Zhang, PRB (2008)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B2CAEB-79B4-4FAD-83C5-BB4CBFE94109}"/>
              </a:ext>
            </a:extLst>
          </p:cNvPr>
          <p:cNvGrpSpPr/>
          <p:nvPr/>
        </p:nvGrpSpPr>
        <p:grpSpPr>
          <a:xfrm>
            <a:off x="7921961" y="0"/>
            <a:ext cx="1285929" cy="1328680"/>
            <a:chOff x="7921961" y="0"/>
            <a:chExt cx="1285929" cy="13286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AEE13A-764B-4E48-B776-2BDE2EC93B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77" t="-114" r="34283" b="35993"/>
            <a:stretch/>
          </p:blipFill>
          <p:spPr>
            <a:xfrm>
              <a:off x="8246207" y="0"/>
              <a:ext cx="897793" cy="107986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664D8B-09F5-4C01-A3CC-A9D599CF914A}"/>
                </a:ext>
              </a:extLst>
            </p:cNvPr>
            <p:cNvSpPr txBox="1"/>
            <p:nvPr/>
          </p:nvSpPr>
          <p:spPr>
            <a:xfrm>
              <a:off x="7921961" y="1051681"/>
              <a:ext cx="12859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Shoucheng</a:t>
              </a:r>
              <a:r>
                <a:rPr lang="en-US" sz="1200" dirty="0"/>
                <a:t> Zhang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B16F7-9B91-4240-AB95-3F3BE73AEFA8}"/>
                  </a:ext>
                </a:extLst>
              </p:cNvPr>
              <p:cNvSpPr txBox="1"/>
              <p:nvPr/>
            </p:nvSpPr>
            <p:spPr>
              <a:xfrm>
                <a:off x="969230" y="1005514"/>
                <a:ext cx="1603644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)∙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B16F7-9B91-4240-AB95-3F3BE73AE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30" y="1005514"/>
                <a:ext cx="1603644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0033D7-7CF6-424F-A474-D318C8BFE7A8}"/>
                  </a:ext>
                </a:extLst>
              </p:cNvPr>
              <p:cNvSpPr txBox="1"/>
              <p:nvPr/>
            </p:nvSpPr>
            <p:spPr>
              <a:xfrm>
                <a:off x="3504592" y="963836"/>
                <a:ext cx="207043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0033D7-7CF6-424F-A474-D318C8BFE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592" y="963836"/>
                <a:ext cx="2070439" cy="411010"/>
              </a:xfrm>
              <a:prstGeom prst="rect">
                <a:avLst/>
              </a:prstGeom>
              <a:blipFill>
                <a:blip r:embed="rId5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CD9B2A6-2267-4192-A052-3F82FFD81EE6}"/>
              </a:ext>
            </a:extLst>
          </p:cNvPr>
          <p:cNvSpPr txBox="1"/>
          <p:nvPr/>
        </p:nvSpPr>
        <p:spPr>
          <a:xfrm>
            <a:off x="326662" y="151610"/>
            <a:ext cx="4388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Map of 2D Brillouin Zone to unit 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DC23FA-6C74-4E5C-88CD-5895C04B5083}"/>
                  </a:ext>
                </a:extLst>
              </p:cNvPr>
              <p:cNvSpPr txBox="1"/>
              <p:nvPr/>
            </p:nvSpPr>
            <p:spPr>
              <a:xfrm>
                <a:off x="990642" y="4463046"/>
                <a:ext cx="6236003" cy="661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</a:t>
                </a:r>
                <a:r>
                  <a:rPr lang="en-US" b="1" dirty="0"/>
                  <a:t>k </a:t>
                </a:r>
                <a:r>
                  <a:rPr lang="en-US" dirty="0"/>
                  <a:t>roams over a patch in BZ,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acc>
                  </m:oMath>
                </a14:m>
                <a:r>
                  <a:rPr lang="en-US" dirty="0"/>
                  <a:t> traces a patch on sphere.</a:t>
                </a:r>
              </a:p>
              <a:p>
                <a:r>
                  <a:rPr lang="en-US" dirty="0"/>
                  <a:t>If map of full BZ covers the sphere once, the </a:t>
                </a:r>
                <a:r>
                  <a:rPr lang="en-US" dirty="0" err="1"/>
                  <a:t>Chern</a:t>
                </a:r>
                <a:r>
                  <a:rPr lang="en-US" dirty="0"/>
                  <a:t> number </a:t>
                </a:r>
                <a:r>
                  <a:rPr lang="en-US" i="1" dirty="0"/>
                  <a:t>C </a:t>
                </a:r>
                <a:r>
                  <a:rPr lang="en-US" dirty="0"/>
                  <a:t>= 1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DC23FA-6C74-4E5C-88CD-5895C04B5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42" y="4463046"/>
                <a:ext cx="6236003" cy="661463"/>
              </a:xfrm>
              <a:prstGeom prst="rect">
                <a:avLst/>
              </a:prstGeom>
              <a:blipFill>
                <a:blip r:embed="rId6"/>
                <a:stretch>
                  <a:fillRect l="-881" t="-4587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4F18CA7-3FF8-4DF2-84E8-5279AD9B4A65}"/>
              </a:ext>
            </a:extLst>
          </p:cNvPr>
          <p:cNvGrpSpPr/>
          <p:nvPr/>
        </p:nvGrpSpPr>
        <p:grpSpPr>
          <a:xfrm>
            <a:off x="1454325" y="2203613"/>
            <a:ext cx="5974092" cy="2014732"/>
            <a:chOff x="1454325" y="2203613"/>
            <a:chExt cx="5974092" cy="20147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813EFD6-71CF-447E-9565-BA79096A7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25" y="2203613"/>
              <a:ext cx="5974092" cy="201473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B3B232F-91D7-44FE-94AD-3BF4430EB8ED}"/>
                    </a:ext>
                  </a:extLst>
                </p:cNvPr>
                <p:cNvSpPr txBox="1"/>
                <p:nvPr/>
              </p:nvSpPr>
              <p:spPr>
                <a:xfrm>
                  <a:off x="4506012" y="2771480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B3B232F-91D7-44FE-94AD-3BF4430EB8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6012" y="2771480"/>
                  <a:ext cx="41870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3EE236-3068-4B84-B456-DC12C5D6C5E1}"/>
                </a:ext>
              </a:extLst>
            </p:cNvPr>
            <p:cNvSpPr/>
            <p:nvPr/>
          </p:nvSpPr>
          <p:spPr>
            <a:xfrm>
              <a:off x="6182139" y="2292626"/>
              <a:ext cx="834887" cy="56321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9C3F09-58B0-48F4-BE26-621623796279}"/>
                </a:ext>
              </a:extLst>
            </p:cNvPr>
            <p:cNvSpPr/>
            <p:nvPr/>
          </p:nvSpPr>
          <p:spPr>
            <a:xfrm rot="-1800000">
              <a:off x="3192497" y="3322983"/>
              <a:ext cx="277688" cy="2120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0101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n-US" sz="2400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endParaRPr lang="en-US" sz="2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887" y="1278434"/>
                <a:ext cx="1488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𝛔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87" y="1278434"/>
                <a:ext cx="1488677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1436" y="1954779"/>
                <a:ext cx="3326232" cy="492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l-GR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𝐝</m:t>
                            </m:r>
                          </m:e>
                        </m:acc>
                      </m:e>
                    </m:nary>
                    <m:r>
                      <a:rPr lang="en-US" b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𝐝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𝐝</m:t>
                        </m:r>
                      </m:e>
                    </m:acc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6" y="1954779"/>
                <a:ext cx="3326232" cy="492955"/>
              </a:xfrm>
              <a:prstGeom prst="rect">
                <a:avLst/>
              </a:prstGeom>
              <a:blipFill>
                <a:blip r:embed="rId3"/>
                <a:stretch>
                  <a:fillRect t="-98765" r="-5311" b="-156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3298" y="4896356"/>
                <a:ext cx="2840073" cy="81887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298" y="4896356"/>
                <a:ext cx="2840073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269571" y="5118187"/>
            <a:ext cx="277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Thouless</a:t>
            </a:r>
            <a:r>
              <a:rPr lang="en-US" dirty="0"/>
              <a:t> </a:t>
            </a:r>
            <a:r>
              <a:rPr lang="en-US" i="1" dirty="0"/>
              <a:t>et al </a:t>
            </a:r>
            <a:r>
              <a:rPr lang="en-US" dirty="0"/>
              <a:t>(TKNN), 1982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96887" y="496423"/>
            <a:ext cx="2709330" cy="373998"/>
            <a:chOff x="230533" y="675424"/>
            <a:chExt cx="2709330" cy="373998"/>
          </a:xfrm>
        </p:grpSpPr>
        <p:sp>
          <p:nvSpPr>
            <p:cNvPr id="20" name="TextBox 19"/>
            <p:cNvSpPr txBox="1"/>
            <p:nvPr/>
          </p:nvSpPr>
          <p:spPr>
            <a:xfrm>
              <a:off x="2755132" y="67542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533" y="68009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6887" y="664915"/>
            <a:ext cx="293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2-band Hamiltonian given by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0107" y="3077816"/>
                <a:ext cx="51810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maps </a:t>
                </a:r>
                <a:r>
                  <a:rPr lang="en-US" b="1" dirty="0"/>
                  <a:t>d</a:t>
                </a:r>
                <a:r>
                  <a:rPr lang="en-US" dirty="0"/>
                  <a:t>(</a:t>
                </a:r>
                <a:r>
                  <a:rPr lang="en-US" b="1" dirty="0"/>
                  <a:t>k</a:t>
                </a:r>
                <a:r>
                  <a:rPr lang="en-US" dirty="0"/>
                  <a:t>) from BZ torus to the </a:t>
                </a:r>
                <a:r>
                  <a:rPr lang="en-US" i="1" dirty="0"/>
                  <a:t>unit</a:t>
                </a:r>
                <a:r>
                  <a:rPr lang="en-US" dirty="0"/>
                  <a:t>  2-sphere </a:t>
                </a:r>
                <a:r>
                  <a:rPr lang="en-US" i="1" dirty="0"/>
                  <a:t>S</a:t>
                </a:r>
                <a:r>
                  <a:rPr lang="en-US" baseline="30000" dirty="0"/>
                  <a:t>2</a:t>
                </a:r>
                <a:r>
                  <a:rPr lang="en-US" dirty="0"/>
                  <a:t>. </a:t>
                </a:r>
              </a:p>
              <a:p>
                <a:r>
                  <a:rPr lang="en-US" dirty="0" err="1"/>
                  <a:t>Chern</a:t>
                </a:r>
                <a:r>
                  <a:rPr lang="en-US" dirty="0"/>
                  <a:t> number is the no. of 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 wraps around </a:t>
                </a:r>
                <a:r>
                  <a:rPr lang="en-US" i="1" dirty="0"/>
                  <a:t>S</a:t>
                </a:r>
                <a:r>
                  <a:rPr lang="en-US" baseline="30000" dirty="0"/>
                  <a:t>2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07" y="3077816"/>
                <a:ext cx="5181034" cy="646331"/>
              </a:xfrm>
              <a:prstGeom prst="rect">
                <a:avLst/>
              </a:prstGeom>
              <a:blipFill>
                <a:blip r:embed="rId5"/>
                <a:stretch>
                  <a:fillRect l="-94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1618" y="4287735"/>
                <a:ext cx="6557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2D Hall conductivity of </a:t>
                </a:r>
                <a:r>
                  <a:rPr lang="en-US" dirty="0" err="1"/>
                  <a:t>Chern</a:t>
                </a:r>
                <a:r>
                  <a:rPr lang="en-US" dirty="0"/>
                  <a:t> insulator is the </a:t>
                </a:r>
                <a:r>
                  <a:rPr lang="en-US" dirty="0" err="1"/>
                  <a:t>Chern</a:t>
                </a:r>
                <a:r>
                  <a:rPr lang="en-US" dirty="0"/>
                  <a:t>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18" y="4287735"/>
                <a:ext cx="6557244" cy="369332"/>
              </a:xfrm>
              <a:prstGeom prst="rect">
                <a:avLst/>
              </a:prstGeom>
              <a:blipFill>
                <a:blip r:embed="rId6"/>
                <a:stretch>
                  <a:fillRect l="-7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5311688" y="607159"/>
            <a:ext cx="2138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Qi, Wu, Zhang PRB (06, 08)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139025" y="1555147"/>
            <a:ext cx="3833851" cy="1531580"/>
            <a:chOff x="4952759" y="1346866"/>
            <a:chExt cx="3833851" cy="1531580"/>
          </a:xfrm>
        </p:grpSpPr>
        <p:sp>
          <p:nvSpPr>
            <p:cNvPr id="7" name="Oval 6"/>
            <p:cNvSpPr/>
            <p:nvPr/>
          </p:nvSpPr>
          <p:spPr>
            <a:xfrm>
              <a:off x="5198533" y="1346866"/>
              <a:ext cx="1752600" cy="1058333"/>
            </a:xfrm>
            <a:prstGeom prst="ellipse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23464" y="1681069"/>
              <a:ext cx="702734" cy="21419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154333" y="1876032"/>
              <a:ext cx="364067" cy="233424"/>
            </a:xfrm>
            <a:prstGeom prst="rightArrow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706123" y="1473865"/>
              <a:ext cx="956733" cy="931334"/>
            </a:xfrm>
            <a:prstGeom prst="ellipse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8184489" y="1710932"/>
              <a:ext cx="320411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8273390" y="1747364"/>
                  <a:ext cx="386644" cy="384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𝐝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3390" y="1747364"/>
                  <a:ext cx="386644" cy="38433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7937" r="-218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4952759" y="2475501"/>
              <a:ext cx="2460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2D Brillouin zone (torus)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666688" y="2509114"/>
                  <a:ext cx="1119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sphere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6688" y="2509114"/>
                  <a:ext cx="1119922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918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/>
            <p:cNvSpPr/>
            <p:nvPr/>
          </p:nvSpPr>
          <p:spPr>
            <a:xfrm rot="900000">
              <a:off x="5533785" y="1946221"/>
              <a:ext cx="426043" cy="160581"/>
            </a:xfrm>
            <a:prstGeom prst="ellipse">
              <a:avLst/>
            </a:prstGeom>
            <a:solidFill>
              <a:srgbClr val="FF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106488" y="1542701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6488" y="1542701"/>
                  <a:ext cx="4187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Oval 30"/>
            <p:cNvSpPr/>
            <p:nvPr/>
          </p:nvSpPr>
          <p:spPr>
            <a:xfrm rot="900000">
              <a:off x="5671460" y="1995442"/>
              <a:ext cx="131726" cy="557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817276" y="1678800"/>
              <a:ext cx="291080" cy="325501"/>
            </a:xfrm>
            <a:prstGeom prst="ellipse">
              <a:avLst/>
            </a:prstGeom>
            <a:solidFill>
              <a:srgbClr val="F6F8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860412" y="1746498"/>
              <a:ext cx="148386" cy="129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6ED06F-A8FC-48FA-A0BD-7A620690B106}"/>
              </a:ext>
            </a:extLst>
          </p:cNvPr>
          <p:cNvGrpSpPr/>
          <p:nvPr/>
        </p:nvGrpSpPr>
        <p:grpSpPr>
          <a:xfrm>
            <a:off x="4162168" y="1490379"/>
            <a:ext cx="1149520" cy="1058334"/>
            <a:chOff x="3849200" y="1383896"/>
            <a:chExt cx="1387692" cy="1146605"/>
          </a:xfrm>
        </p:grpSpPr>
        <p:cxnSp>
          <p:nvCxnSpPr>
            <p:cNvPr id="19" name="Straight Arrow Connector 18"/>
            <p:cNvCxnSpPr>
              <a:stCxn id="2" idx="2"/>
            </p:cNvCxnSpPr>
            <p:nvPr/>
          </p:nvCxnSpPr>
          <p:spPr>
            <a:xfrm flipH="1" flipV="1">
              <a:off x="4382916" y="1526795"/>
              <a:ext cx="12452" cy="10037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3849200" y="1383896"/>
              <a:ext cx="1387692" cy="1146605"/>
              <a:chOff x="3609572" y="1442747"/>
              <a:chExt cx="1387692" cy="114660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3609572" y="1745918"/>
                <a:ext cx="1092335" cy="84343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Arrow Connector 10"/>
              <p:cNvCxnSpPr>
                <a:stCxn id="2" idx="1"/>
                <a:endCxn id="2" idx="3"/>
              </p:cNvCxnSpPr>
              <p:nvPr/>
            </p:nvCxnSpPr>
            <p:spPr>
              <a:xfrm>
                <a:off x="3609572" y="2167635"/>
                <a:ext cx="109233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4663518" y="2055246"/>
                <a:ext cx="3337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k</a:t>
                </a:r>
                <a:r>
                  <a:rPr lang="en-US" baseline="-25000" dirty="0" err="1"/>
                  <a:t>x</a:t>
                </a:r>
                <a:endParaRPr lang="en-US" baseline="-25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42021" y="1442747"/>
                <a:ext cx="335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k</a:t>
                </a:r>
                <a:r>
                  <a:rPr lang="en-US" baseline="-25000" dirty="0" err="1"/>
                  <a:t>y</a:t>
                </a:r>
                <a:endParaRPr lang="en-US" baseline="-25000" dirty="0"/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flipV="1">
                <a:off x="4153883" y="2006610"/>
                <a:ext cx="324427" cy="1560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 flipV="1">
                <a:off x="4256997" y="1783633"/>
                <a:ext cx="212813" cy="21281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4343408" y="1677073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7662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813F00-E94A-4A2D-B278-AD2B86226674}"/>
              </a:ext>
            </a:extLst>
          </p:cNvPr>
          <p:cNvSpPr txBox="1"/>
          <p:nvPr/>
        </p:nvSpPr>
        <p:spPr>
          <a:xfrm>
            <a:off x="276978" y="161433"/>
            <a:ext cx="3495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TKNN conductivity </a:t>
            </a:r>
            <a:r>
              <a:rPr lang="en-US" dirty="0"/>
              <a:t>(PRL, 1982)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39AD75-EE89-4BEF-81ED-A5C04FCE40EA}"/>
                  </a:ext>
                </a:extLst>
              </p:cNvPr>
              <p:cNvSpPr txBox="1"/>
              <p:nvPr/>
            </p:nvSpPr>
            <p:spPr>
              <a:xfrm>
                <a:off x="3949729" y="236715"/>
                <a:ext cx="2157194" cy="81887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39AD75-EE89-4BEF-81ED-A5C04FCE4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29" y="236715"/>
                <a:ext cx="2157194" cy="8188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C8EB8B-F7C0-4C72-9C1F-594E2DAA6F17}"/>
                  </a:ext>
                </a:extLst>
              </p:cNvPr>
              <p:cNvSpPr txBox="1"/>
              <p:nvPr/>
            </p:nvSpPr>
            <p:spPr>
              <a:xfrm>
                <a:off x="546890" y="816873"/>
                <a:ext cx="15599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C8EB8B-F7C0-4C72-9C1F-594E2DAA6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0" y="816873"/>
                <a:ext cx="155991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D7A3E-CC7D-46D6-9BB1-598E836A7F86}"/>
                  </a:ext>
                </a:extLst>
              </p:cNvPr>
              <p:cNvSpPr txBox="1"/>
              <p:nvPr/>
            </p:nvSpPr>
            <p:spPr>
              <a:xfrm>
                <a:off x="3292677" y="1258469"/>
                <a:ext cx="1544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D7A3E-CC7D-46D6-9BB1-598E836A7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677" y="1258469"/>
                <a:ext cx="15443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6B2C8A-C689-43CA-98C1-2A2EAF7C1E2C}"/>
                  </a:ext>
                </a:extLst>
              </p:cNvPr>
              <p:cNvSpPr txBox="1"/>
              <p:nvPr/>
            </p:nvSpPr>
            <p:spPr>
              <a:xfrm>
                <a:off x="5219910" y="1250751"/>
                <a:ext cx="1325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6B2C8A-C689-43CA-98C1-2A2EAF7C1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910" y="1250751"/>
                <a:ext cx="132594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3FE9ED-4B1C-4DA5-B1DB-E94A5213F75C}"/>
                  </a:ext>
                </a:extLst>
              </p:cNvPr>
              <p:cNvSpPr txBox="1"/>
              <p:nvPr/>
            </p:nvSpPr>
            <p:spPr>
              <a:xfrm>
                <a:off x="651509" y="1313301"/>
                <a:ext cx="1714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3FE9ED-4B1C-4DA5-B1DB-E94A5213F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09" y="1313301"/>
                <a:ext cx="1714315" cy="369332"/>
              </a:xfrm>
              <a:prstGeom prst="rect">
                <a:avLst/>
              </a:prstGeom>
              <a:blipFill>
                <a:blip r:embed="rId6"/>
                <a:stretch>
                  <a:fillRect t="-119672" r="-28470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F249EF-9517-40BB-863C-0F2D2796A353}"/>
                  </a:ext>
                </a:extLst>
              </p:cNvPr>
              <p:cNvSpPr txBox="1"/>
              <p:nvPr/>
            </p:nvSpPr>
            <p:spPr>
              <a:xfrm>
                <a:off x="3762669" y="1875376"/>
                <a:ext cx="424042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𝑒𝐸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F249EF-9517-40BB-863C-0F2D2796A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669" y="1875376"/>
                <a:ext cx="4240421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494E03-933A-4EF4-ADE8-9C09A14ADF1A}"/>
                  </a:ext>
                </a:extLst>
              </p:cNvPr>
              <p:cNvSpPr txBox="1"/>
              <p:nvPr/>
            </p:nvSpPr>
            <p:spPr>
              <a:xfrm>
                <a:off x="2918487" y="2763037"/>
                <a:ext cx="5419112" cy="720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d>
                                <m:dPr>
                                  <m:begChr m:val="⟨"/>
                                  <m:endChr m:val="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d>
                                    <m:dPr>
                                      <m:begChr m:val=""/>
                                      <m:endChr m:val="⟩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494E03-933A-4EF4-ADE8-9C09A14AD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487" y="2763037"/>
                <a:ext cx="5419112" cy="720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B3DE1-A5ED-45CE-8E38-A0BD448232A3}"/>
                  </a:ext>
                </a:extLst>
              </p:cNvPr>
              <p:cNvSpPr txBox="1"/>
              <p:nvPr/>
            </p:nvSpPr>
            <p:spPr>
              <a:xfrm>
                <a:off x="5448111" y="3738953"/>
                <a:ext cx="3470309" cy="572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⟨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B3DE1-A5ED-45CE-8E38-A0BD44823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111" y="3738953"/>
                <a:ext cx="3470309" cy="5721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C9BECFF-1836-4C14-B830-A9007F221881}"/>
              </a:ext>
            </a:extLst>
          </p:cNvPr>
          <p:cNvGrpSpPr/>
          <p:nvPr/>
        </p:nvGrpSpPr>
        <p:grpSpPr>
          <a:xfrm>
            <a:off x="2019212" y="4458527"/>
            <a:ext cx="5419112" cy="1115686"/>
            <a:chOff x="1628421" y="4866416"/>
            <a:chExt cx="5419112" cy="111568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23E3B2-F340-4F1A-B395-F8A409E5D833}"/>
                </a:ext>
              </a:extLst>
            </p:cNvPr>
            <p:cNvSpPr/>
            <p:nvPr/>
          </p:nvSpPr>
          <p:spPr>
            <a:xfrm>
              <a:off x="1628421" y="4866416"/>
              <a:ext cx="5419112" cy="1115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C004972-3DA5-43AA-BE68-A81F493C6A02}"/>
                    </a:ext>
                  </a:extLst>
                </p:cNvPr>
                <p:cNvSpPr txBox="1"/>
                <p:nvPr/>
              </p:nvSpPr>
              <p:spPr>
                <a:xfrm>
                  <a:off x="2033444" y="5122660"/>
                  <a:ext cx="4639090" cy="58528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𝑖𝑒𝐸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C004972-3DA5-43AA-BE68-A81F493C6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3444" y="5122660"/>
                  <a:ext cx="4639090" cy="5852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75ED1-B84C-4FAC-8FB5-F6BC4BE1CE95}"/>
                  </a:ext>
                </a:extLst>
              </p:cNvPr>
              <p:cNvSpPr txBox="1"/>
              <p:nvPr/>
            </p:nvSpPr>
            <p:spPr>
              <a:xfrm>
                <a:off x="3629866" y="3802425"/>
                <a:ext cx="1416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75ED1-B84C-4FAC-8FB5-F6BC4BE1C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866" y="3802425"/>
                <a:ext cx="14162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1ECBE9-78D2-412E-87DA-456DACABB3F9}"/>
                  </a:ext>
                </a:extLst>
              </p:cNvPr>
              <p:cNvSpPr txBox="1"/>
              <p:nvPr/>
            </p:nvSpPr>
            <p:spPr>
              <a:xfrm>
                <a:off x="6219638" y="461998"/>
                <a:ext cx="16836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Berry curvature </a:t>
                </a:r>
                <a14:m>
                  <m:oMath xmlns:m="http://schemas.openxmlformats.org/officeDocument/2006/math">
                    <m:r>
                      <a:rPr lang="el-GR" sz="1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41ECBE9-78D2-412E-87DA-456DACAB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638" y="461998"/>
                <a:ext cx="1683602" cy="338554"/>
              </a:xfrm>
              <a:prstGeom prst="rect">
                <a:avLst/>
              </a:prstGeom>
              <a:blipFill>
                <a:blip r:embed="rId12"/>
                <a:stretch>
                  <a:fillRect l="-1812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4201A60-CEE9-4A4C-A955-B5329C72AFD5}"/>
              </a:ext>
            </a:extLst>
          </p:cNvPr>
          <p:cNvSpPr txBox="1"/>
          <p:nvPr/>
        </p:nvSpPr>
        <p:spPr>
          <a:xfrm>
            <a:off x="6747313" y="1281528"/>
            <a:ext cx="217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Wannier</a:t>
            </a:r>
            <a:r>
              <a:rPr lang="en-US" sz="1400" dirty="0"/>
              <a:t> </a:t>
            </a:r>
            <a:r>
              <a:rPr lang="en-US" sz="1400" dirty="0" err="1"/>
              <a:t>coord</a:t>
            </a:r>
            <a:r>
              <a:rPr lang="en-US" sz="1400" dirty="0"/>
              <a:t> in Bloch rep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782777-7C36-4C57-ACF1-FD34B509F91D}"/>
              </a:ext>
            </a:extLst>
          </p:cNvPr>
          <p:cNvSpPr txBox="1"/>
          <p:nvPr/>
        </p:nvSpPr>
        <p:spPr>
          <a:xfrm>
            <a:off x="651509" y="2143731"/>
            <a:ext cx="3097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Perturbed wave </a:t>
            </a:r>
            <a:r>
              <a:rPr lang="en-US" sz="1400" dirty="0" err="1"/>
              <a:t>func</a:t>
            </a:r>
            <a:r>
              <a:rPr lang="en-US" sz="1400" dirty="0"/>
              <a:t>. to first order in </a:t>
            </a:r>
            <a:r>
              <a:rPr lang="en-US" sz="1400" i="1" dirty="0"/>
              <a:t>H</a:t>
            </a:r>
            <a:r>
              <a:rPr lang="en-US" sz="1400" baseline="-25000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37D5CD-8BD6-4D7D-A6AB-FA0B0ED092FF}"/>
              </a:ext>
            </a:extLst>
          </p:cNvPr>
          <p:cNvSpPr txBox="1"/>
          <p:nvPr/>
        </p:nvSpPr>
        <p:spPr>
          <a:xfrm>
            <a:off x="806401" y="2969150"/>
            <a:ext cx="1644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Velocity along y axis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E778E9-A24A-406F-A07A-DFBCBE455B9F}"/>
              </a:ext>
            </a:extLst>
          </p:cNvPr>
          <p:cNvSpPr txBox="1"/>
          <p:nvPr/>
        </p:nvSpPr>
        <p:spPr>
          <a:xfrm>
            <a:off x="785090" y="3834484"/>
            <a:ext cx="2963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 eliminate </a:t>
            </a:r>
            <a:r>
              <a:rPr lang="en-US" sz="1400" i="1" dirty="0" err="1"/>
              <a:t>v</a:t>
            </a:r>
            <a:r>
              <a:rPr lang="en-US" sz="1400" baseline="-25000" dirty="0" err="1"/>
              <a:t>y</a:t>
            </a:r>
            <a:r>
              <a:rPr lang="en-US" sz="1400" dirty="0"/>
              <a:t> matrix inside sum, use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9C30D4-5AAA-48F7-90B2-5870A5A938C3}"/>
              </a:ext>
            </a:extLst>
          </p:cNvPr>
          <p:cNvSpPr/>
          <p:nvPr/>
        </p:nvSpPr>
        <p:spPr>
          <a:xfrm>
            <a:off x="5691963" y="2686493"/>
            <a:ext cx="1055350" cy="576443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1C484F-1352-4CF9-86A7-ABA6B2E0F131}"/>
              </a:ext>
            </a:extLst>
          </p:cNvPr>
          <p:cNvSpPr txBox="1"/>
          <p:nvPr/>
        </p:nvSpPr>
        <p:spPr>
          <a:xfrm>
            <a:off x="659484" y="4432148"/>
            <a:ext cx="984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Velocity in linear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81893-3DA2-46EC-87DB-FFB58DD13CA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5" t="12175" r="17012" b="20390"/>
          <a:stretch/>
        </p:blipFill>
        <p:spPr>
          <a:xfrm>
            <a:off x="8205277" y="0"/>
            <a:ext cx="938723" cy="930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3A2408-B197-4C2A-82D7-509DFDCF10C8}"/>
              </a:ext>
            </a:extLst>
          </p:cNvPr>
          <p:cNvSpPr txBox="1"/>
          <p:nvPr/>
        </p:nvSpPr>
        <p:spPr>
          <a:xfrm>
            <a:off x="8113907" y="887117"/>
            <a:ext cx="1121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David </a:t>
            </a:r>
            <a:r>
              <a:rPr lang="en-US" sz="1200" dirty="0" err="1"/>
              <a:t>Thouless</a:t>
            </a:r>
            <a:endParaRPr lang="en-US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4A0422-6216-496F-BF0A-89F7475EF003}"/>
              </a:ext>
            </a:extLst>
          </p:cNvPr>
          <p:cNvSpPr txBox="1"/>
          <p:nvPr/>
        </p:nvSpPr>
        <p:spPr>
          <a:xfrm>
            <a:off x="2399465" y="434669"/>
            <a:ext cx="1416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Kohmoto</a:t>
            </a:r>
            <a:r>
              <a:rPr lang="en-US" sz="1600" dirty="0"/>
              <a:t> 1985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EB39B1-5BBC-4F59-B8D6-8DA78178B29F}"/>
                  </a:ext>
                </a:extLst>
              </p:cNvPr>
              <p:cNvSpPr txBox="1"/>
              <p:nvPr/>
            </p:nvSpPr>
            <p:spPr>
              <a:xfrm>
                <a:off x="918147" y="1733779"/>
                <a:ext cx="7569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EB39B1-5BBC-4F59-B8D6-8DA78178B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47" y="1733779"/>
                <a:ext cx="756938" cy="369332"/>
              </a:xfrm>
              <a:prstGeom prst="rect">
                <a:avLst/>
              </a:prstGeom>
              <a:blipFill>
                <a:blip r:embed="rId14"/>
                <a:stretch>
                  <a:fillRect t="-6557" r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572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4318F75-F928-47C8-B42A-55BD7F8FD976}"/>
                  </a:ext>
                </a:extLst>
              </p:cNvPr>
              <p:cNvSpPr txBox="1"/>
              <p:nvPr/>
            </p:nvSpPr>
            <p:spPr>
              <a:xfrm>
                <a:off x="1814624" y="343993"/>
                <a:ext cx="4639090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𝑖𝑒𝐸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4318F75-F928-47C8-B42A-55BD7F8FD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24" y="343993"/>
                <a:ext cx="4639090" cy="585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3B4E47-04BD-4A62-BBBC-923B6CC78383}"/>
                  </a:ext>
                </a:extLst>
              </p:cNvPr>
              <p:cNvSpPr txBox="1"/>
              <p:nvPr/>
            </p:nvSpPr>
            <p:spPr>
              <a:xfrm>
                <a:off x="1814624" y="1268200"/>
                <a:ext cx="4535408" cy="849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63B4E47-04BD-4A62-BBBC-923B6CC78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24" y="1268200"/>
                <a:ext cx="4535408" cy="849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E71BB-B12E-4853-AF33-F3F0178E2B22}"/>
                  </a:ext>
                </a:extLst>
              </p:cNvPr>
              <p:cNvSpPr txBox="1"/>
              <p:nvPr/>
            </p:nvSpPr>
            <p:spPr>
              <a:xfrm>
                <a:off x="1814624" y="2460624"/>
                <a:ext cx="174951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0E71BB-B12E-4853-AF33-F3F0178E2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24" y="2460624"/>
                <a:ext cx="1749518" cy="404983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08537A-5525-40D0-94EE-8BB1B8805F65}"/>
                  </a:ext>
                </a:extLst>
              </p:cNvPr>
              <p:cNvSpPr txBox="1"/>
              <p:nvPr/>
            </p:nvSpPr>
            <p:spPr>
              <a:xfrm>
                <a:off x="1814624" y="3139677"/>
                <a:ext cx="5129161" cy="810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E08537A-5525-40D0-94EE-8BB1B8805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24" y="3139677"/>
                <a:ext cx="5129161" cy="8107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B81E16-B8FA-4A21-8930-2627116E3934}"/>
                  </a:ext>
                </a:extLst>
              </p:cNvPr>
              <p:cNvSpPr txBox="1"/>
              <p:nvPr/>
            </p:nvSpPr>
            <p:spPr>
              <a:xfrm>
                <a:off x="1814624" y="4206289"/>
                <a:ext cx="2929840" cy="81887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B81E16-B8FA-4A21-8930-2627116E3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24" y="4206289"/>
                <a:ext cx="2929840" cy="8188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D699D50-1D86-4A5E-8DCF-9438FDA6D9B9}"/>
              </a:ext>
            </a:extLst>
          </p:cNvPr>
          <p:cNvSpPr txBox="1"/>
          <p:nvPr/>
        </p:nvSpPr>
        <p:spPr>
          <a:xfrm>
            <a:off x="4018617" y="2474781"/>
            <a:ext cx="2757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Berry vector potential (connection)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7BE288-FC5A-4622-BA2F-26A738F1C490}"/>
              </a:ext>
            </a:extLst>
          </p:cNvPr>
          <p:cNvSpPr txBox="1"/>
          <p:nvPr/>
        </p:nvSpPr>
        <p:spPr>
          <a:xfrm>
            <a:off x="340242" y="1375049"/>
            <a:ext cx="1241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Sum over all </a:t>
            </a:r>
            <a:r>
              <a:rPr lang="en-US" sz="1400" b="1" dirty="0"/>
              <a:t>k</a:t>
            </a:r>
            <a:r>
              <a:rPr lang="en-US" sz="1400" dirty="0"/>
              <a:t> </a:t>
            </a:r>
          </a:p>
          <a:p>
            <a:r>
              <a:rPr lang="en-US" sz="1400" dirty="0"/>
              <a:t>states to get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3A0D74-1F3F-4B17-9ED5-5E101F2928C5}"/>
              </a:ext>
            </a:extLst>
          </p:cNvPr>
          <p:cNvSpPr txBox="1"/>
          <p:nvPr/>
        </p:nvSpPr>
        <p:spPr>
          <a:xfrm>
            <a:off x="531328" y="2509226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Define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D2C877-6D4D-496C-BB8F-7CA56EF7F8A4}"/>
                  </a:ext>
                </a:extLst>
              </p:cNvPr>
              <p:cNvSpPr txBox="1"/>
              <p:nvPr/>
            </p:nvSpPr>
            <p:spPr>
              <a:xfrm>
                <a:off x="483700" y="3332393"/>
                <a:ext cx="9989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Its curl is </a:t>
                </a:r>
                <a14:m>
                  <m:oMath xmlns:m="http://schemas.openxmlformats.org/officeDocument/2006/math">
                    <m:r>
                      <a:rPr lang="el-GR" sz="14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D2C877-6D4D-496C-BB8F-7CA56EF7F8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00" y="3332393"/>
                <a:ext cx="998991" cy="307777"/>
              </a:xfrm>
              <a:prstGeom prst="rect">
                <a:avLst/>
              </a:prstGeom>
              <a:blipFill>
                <a:blip r:embed="rId7"/>
                <a:stretch>
                  <a:fillRect l="-1829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844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C826C-FA62-49EC-9B56-8BC9846FA34D}"/>
              </a:ext>
            </a:extLst>
          </p:cNvPr>
          <p:cNvSpPr txBox="1"/>
          <p:nvPr/>
        </p:nvSpPr>
        <p:spPr>
          <a:xfrm>
            <a:off x="602972" y="295389"/>
            <a:ext cx="4452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Topological Insulators (TI),  Bi</a:t>
            </a:r>
            <a:r>
              <a:rPr lang="en-US" sz="2000" b="1" baseline="-25000" dirty="0"/>
              <a:t>2</a:t>
            </a:r>
            <a:r>
              <a:rPr lang="en-US" sz="2000" b="1" dirty="0"/>
              <a:t>Se</a:t>
            </a:r>
            <a:r>
              <a:rPr lang="en-US" sz="2000" b="1" baseline="-25000" dirty="0"/>
              <a:t>3</a:t>
            </a:r>
            <a:r>
              <a:rPr lang="en-US" sz="2000" b="1" dirty="0"/>
              <a:t>, Bi</a:t>
            </a:r>
            <a:r>
              <a:rPr lang="en-US" sz="2000" b="1" baseline="-25000" dirty="0"/>
              <a:t>2</a:t>
            </a:r>
            <a:r>
              <a:rPr lang="en-US" sz="2000" b="1" dirty="0"/>
              <a:t>Te</a:t>
            </a:r>
            <a:r>
              <a:rPr lang="en-US" sz="2000" b="1" baseline="-25000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A4D91-8AA1-4AA5-A2B3-FBCC1DC33EBC}"/>
              </a:ext>
            </a:extLst>
          </p:cNvPr>
          <p:cNvSpPr txBox="1"/>
          <p:nvPr/>
        </p:nvSpPr>
        <p:spPr>
          <a:xfrm>
            <a:off x="5786707" y="325839"/>
            <a:ext cx="1666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Fu, Kane,   PRB 2007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FD5B4-50E4-480A-B214-7EA71778ED3C}"/>
              </a:ext>
            </a:extLst>
          </p:cNvPr>
          <p:cNvSpPr txBox="1"/>
          <p:nvPr/>
        </p:nvSpPr>
        <p:spPr>
          <a:xfrm>
            <a:off x="5740512" y="671730"/>
            <a:ext cx="2288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Qi, Hughes, Zhang, PRB 2008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035FFB-6C13-483D-B845-94D398EBD3FA}"/>
              </a:ext>
            </a:extLst>
          </p:cNvPr>
          <p:cNvSpPr txBox="1"/>
          <p:nvPr/>
        </p:nvSpPr>
        <p:spPr>
          <a:xfrm>
            <a:off x="2677555" y="1183178"/>
            <a:ext cx="6218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 are insulating in the </a:t>
            </a:r>
            <a:r>
              <a:rPr lang="en-US" i="1" dirty="0"/>
              <a:t>bulk.</a:t>
            </a:r>
          </a:p>
          <a:p>
            <a:r>
              <a:rPr lang="en-US" dirty="0"/>
              <a:t>Surface states have band-inversion with Dirac states at crossings.</a:t>
            </a:r>
          </a:p>
          <a:p>
            <a:r>
              <a:rPr lang="en-US" dirty="0"/>
              <a:t>Nodes are protected at TRIM (time-reversal invariant momenta) </a:t>
            </a:r>
          </a:p>
          <a:p>
            <a:r>
              <a:rPr lang="en-US" dirty="0"/>
              <a:t>by time-reversal invariance.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292A79-D29C-4EAB-BE36-7CD22CAABDC3}"/>
              </a:ext>
            </a:extLst>
          </p:cNvPr>
          <p:cNvGrpSpPr/>
          <p:nvPr/>
        </p:nvGrpSpPr>
        <p:grpSpPr>
          <a:xfrm>
            <a:off x="388280" y="714212"/>
            <a:ext cx="2126974" cy="1775577"/>
            <a:chOff x="495461" y="733356"/>
            <a:chExt cx="2126974" cy="177557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EC0C40-7453-4954-A85C-7234010CDEA4}"/>
                </a:ext>
              </a:extLst>
            </p:cNvPr>
            <p:cNvSpPr txBox="1"/>
            <p:nvPr/>
          </p:nvSpPr>
          <p:spPr>
            <a:xfrm>
              <a:off x="1606356" y="733356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TRIM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8F20985-2FD9-4B09-9E37-E5787B341539}"/>
                </a:ext>
              </a:extLst>
            </p:cNvPr>
            <p:cNvGrpSpPr/>
            <p:nvPr/>
          </p:nvGrpSpPr>
          <p:grpSpPr>
            <a:xfrm>
              <a:off x="495461" y="913294"/>
              <a:ext cx="2126974" cy="1595639"/>
              <a:chOff x="503583" y="849387"/>
              <a:chExt cx="2126974" cy="159563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A8C51E0-CAD3-4FFA-9527-4DF58B4BFF3E}"/>
                  </a:ext>
                </a:extLst>
              </p:cNvPr>
              <p:cNvGrpSpPr/>
              <p:nvPr/>
            </p:nvGrpSpPr>
            <p:grpSpPr>
              <a:xfrm>
                <a:off x="503583" y="849387"/>
                <a:ext cx="2126974" cy="1595639"/>
                <a:chOff x="503583" y="849387"/>
                <a:chExt cx="2126974" cy="1595639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FDC5D2C1-0F07-4400-BC26-FDE68FD4981D}"/>
                    </a:ext>
                  </a:extLst>
                </p:cNvPr>
                <p:cNvGrpSpPr/>
                <p:nvPr/>
              </p:nvGrpSpPr>
              <p:grpSpPr>
                <a:xfrm>
                  <a:off x="503583" y="1046922"/>
                  <a:ext cx="2126974" cy="1398104"/>
                  <a:chOff x="503583" y="1046922"/>
                  <a:chExt cx="2126974" cy="1398104"/>
                </a:xfrm>
              </p:grpSpPr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CF7B7FF7-CC91-44E9-B4A9-635DA5D78D51}"/>
                      </a:ext>
                    </a:extLst>
                  </p:cNvPr>
                  <p:cNvSpPr/>
                  <p:nvPr/>
                </p:nvSpPr>
                <p:spPr>
                  <a:xfrm>
                    <a:off x="742122" y="1278835"/>
                    <a:ext cx="1457739" cy="927652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" name="Straight Arrow Connector 6">
                    <a:extLst>
                      <a:ext uri="{FF2B5EF4-FFF2-40B4-BE49-F238E27FC236}">
                        <a16:creationId xmlns:a16="http://schemas.microsoft.com/office/drawing/2014/main" id="{6351E0A1-2D9B-4EA9-A60C-D6008026A906}"/>
                      </a:ext>
                    </a:extLst>
                  </p:cNvPr>
                  <p:cNvCxnSpPr/>
                  <p:nvPr/>
                </p:nvCxnSpPr>
                <p:spPr>
                  <a:xfrm>
                    <a:off x="503583" y="1738580"/>
                    <a:ext cx="2126974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" name="Straight Arrow Connector 8">
                    <a:extLst>
                      <a:ext uri="{FF2B5EF4-FFF2-40B4-BE49-F238E27FC236}">
                        <a16:creationId xmlns:a16="http://schemas.microsoft.com/office/drawing/2014/main" id="{64C60D5D-842A-4E30-848B-ABD150029CC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484243" y="1046922"/>
                    <a:ext cx="0" cy="139810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95F450B-163A-4570-A64C-A4D1C6BDCE0D}"/>
                    </a:ext>
                  </a:extLst>
                </p:cNvPr>
                <p:cNvSpPr txBox="1"/>
                <p:nvPr/>
              </p:nvSpPr>
              <p:spPr>
                <a:xfrm>
                  <a:off x="2180643" y="1673855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k</a:t>
                  </a:r>
                  <a:r>
                    <a:rPr lang="en-US" sz="2400" baseline="-25000" dirty="0" err="1"/>
                    <a:t>x</a:t>
                  </a:r>
                  <a:endParaRPr lang="en-US" sz="2400" baseline="-25000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208874C-B5A0-4B22-9183-AAE9E75A75B0}"/>
                    </a:ext>
                  </a:extLst>
                </p:cNvPr>
                <p:cNvSpPr txBox="1"/>
                <p:nvPr/>
              </p:nvSpPr>
              <p:spPr>
                <a:xfrm>
                  <a:off x="1102407" y="849387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k</a:t>
                  </a:r>
                  <a:r>
                    <a:rPr lang="en-US" sz="2400" baseline="-25000" dirty="0" err="1"/>
                    <a:t>y</a:t>
                  </a:r>
                  <a:endParaRPr lang="en-US" sz="2400" baseline="-25000" dirty="0"/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A7E343E-03DE-44C7-A677-D926ABFB1049}"/>
                  </a:ext>
                </a:extLst>
              </p:cNvPr>
              <p:cNvSpPr/>
              <p:nvPr/>
            </p:nvSpPr>
            <p:spPr>
              <a:xfrm>
                <a:off x="2124651" y="1228634"/>
                <a:ext cx="125235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A9326B7-7FD2-4080-BB46-F57E8A794300}"/>
                  </a:ext>
                </a:extLst>
              </p:cNvPr>
              <p:cNvSpPr/>
              <p:nvPr/>
            </p:nvSpPr>
            <p:spPr>
              <a:xfrm>
                <a:off x="1421625" y="1666340"/>
                <a:ext cx="125235" cy="1258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DF48F30-7E77-4FF0-BEF4-77A9D3584DCD}"/>
                  </a:ext>
                </a:extLst>
              </p:cNvPr>
              <p:cNvCxnSpPr>
                <a:cxnSpLocks/>
                <a:stCxn id="18" idx="2"/>
              </p:cNvCxnSpPr>
              <p:nvPr/>
            </p:nvCxnSpPr>
            <p:spPr>
              <a:xfrm>
                <a:off x="1891050" y="1041133"/>
                <a:ext cx="231913" cy="18376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0B25A636-8D79-408A-A514-BF62F904267C}"/>
                  </a:ext>
                </a:extLst>
              </p:cNvPr>
              <p:cNvCxnSpPr>
                <a:stCxn id="18" idx="2"/>
                <a:endCxn id="16" idx="7"/>
              </p:cNvCxnSpPr>
              <p:nvPr/>
            </p:nvCxnSpPr>
            <p:spPr>
              <a:xfrm flipH="1">
                <a:off x="1528520" y="977226"/>
                <a:ext cx="370652" cy="7075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9777C5C-C567-4A4D-A7E0-DBD5C88C7A78}"/>
              </a:ext>
            </a:extLst>
          </p:cNvPr>
          <p:cNvSpPr txBox="1"/>
          <p:nvPr/>
        </p:nvSpPr>
        <p:spPr>
          <a:xfrm>
            <a:off x="2186564" y="2942268"/>
            <a:ext cx="596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TRI is broken in a magnetic field </a:t>
            </a:r>
            <a:r>
              <a:rPr lang="en-US" b="1" dirty="0"/>
              <a:t>H</a:t>
            </a:r>
            <a:r>
              <a:rPr lang="en-US" dirty="0"/>
              <a:t> or by ferromagnetism,</a:t>
            </a:r>
          </a:p>
          <a:p>
            <a:r>
              <a:rPr lang="en-US" dirty="0"/>
              <a:t>all Dirac nodes are gapped, leaving metallic chiral edge states.</a:t>
            </a:r>
          </a:p>
          <a:p>
            <a:endParaRPr lang="en-US" dirty="0"/>
          </a:p>
          <a:p>
            <a:r>
              <a:rPr lang="en-US" dirty="0"/>
              <a:t>Edge states will exhibit AHE in zero </a:t>
            </a:r>
            <a:r>
              <a:rPr lang="en-US" b="1" dirty="0"/>
              <a:t>H.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8C72BE-4074-48F6-8831-A94687B24192}"/>
              </a:ext>
            </a:extLst>
          </p:cNvPr>
          <p:cNvSpPr txBox="1"/>
          <p:nvPr/>
        </p:nvSpPr>
        <p:spPr>
          <a:xfrm>
            <a:off x="527444" y="2490786"/>
            <a:ext cx="1307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Surface BZ of TI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626FC4F-F62A-4DE1-9DCF-997F7E834A6A}"/>
              </a:ext>
            </a:extLst>
          </p:cNvPr>
          <p:cNvGrpSpPr/>
          <p:nvPr/>
        </p:nvGrpSpPr>
        <p:grpSpPr>
          <a:xfrm>
            <a:off x="8102963" y="12016"/>
            <a:ext cx="1098634" cy="1363748"/>
            <a:chOff x="8102963" y="12016"/>
            <a:chExt cx="1098634" cy="136374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CACB8DD-3C25-4274-9034-651A407DC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375" y="12016"/>
              <a:ext cx="809625" cy="10668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83F9E3-781C-4273-8A8A-7958164607FC}"/>
                </a:ext>
              </a:extLst>
            </p:cNvPr>
            <p:cNvSpPr txBox="1"/>
            <p:nvPr/>
          </p:nvSpPr>
          <p:spPr>
            <a:xfrm>
              <a:off x="8102963" y="1067987"/>
              <a:ext cx="1098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Charlie Kane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76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2DEC0F-2666-4ED7-B3F5-BC4EFF476390}"/>
              </a:ext>
            </a:extLst>
          </p:cNvPr>
          <p:cNvGrpSpPr/>
          <p:nvPr/>
        </p:nvGrpSpPr>
        <p:grpSpPr>
          <a:xfrm>
            <a:off x="1422631" y="1144100"/>
            <a:ext cx="2053767" cy="887883"/>
            <a:chOff x="1194031" y="1235687"/>
            <a:chExt cx="2053767" cy="887883"/>
          </a:xfrm>
          <a:solidFill>
            <a:schemeClr val="accent6">
              <a:lumMod val="20000"/>
              <a:lumOff val="8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779F90C-9F75-4BD2-B7FB-FED148AED4B2}"/>
                    </a:ext>
                  </a:extLst>
                </p:cNvPr>
                <p:cNvSpPr txBox="1"/>
                <p:nvPr/>
              </p:nvSpPr>
              <p:spPr>
                <a:xfrm>
                  <a:off x="1194031" y="1235687"/>
                  <a:ext cx="2053767" cy="38555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𝐄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𝐁</m:t>
                      </m:r>
                    </m:oMath>
                  </a14:m>
                  <a:r>
                    <a:rPr lang="en-US" b="1" dirty="0"/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1AA5E8F9-85E9-4242-A2CC-7A1440EA3E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031" y="1235687"/>
                  <a:ext cx="2053767" cy="38555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B48F735-278D-4EA9-A1C5-9D9571EFCBD4}"/>
                    </a:ext>
                  </a:extLst>
                </p:cNvPr>
                <p:cNvSpPr txBox="1"/>
                <p:nvPr/>
              </p:nvSpPr>
              <p:spPr>
                <a:xfrm>
                  <a:off x="1239057" y="1754238"/>
                  <a:ext cx="1163331" cy="369332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𝐯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𝐤</m:t>
                            </m:r>
                          </m:sub>
                        </m:sSub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B48F735-278D-4EA9-A1C5-9D9571EFCB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9057" y="1754238"/>
                  <a:ext cx="1163331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D5EBC29-408A-4EC6-A61C-79100D48908F}"/>
              </a:ext>
            </a:extLst>
          </p:cNvPr>
          <p:cNvSpPr txBox="1"/>
          <p:nvPr/>
        </p:nvSpPr>
        <p:spPr>
          <a:xfrm>
            <a:off x="4299699" y="1094882"/>
            <a:ext cx="1428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textbooks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AA053D-5D72-44BD-A8BD-27CFE074BC6C}"/>
                  </a:ext>
                </a:extLst>
              </p:cNvPr>
              <p:cNvSpPr txBox="1"/>
              <p:nvPr/>
            </p:nvSpPr>
            <p:spPr>
              <a:xfrm>
                <a:off x="762000" y="281563"/>
                <a:ext cx="6045754" cy="773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Equations of motion should include </a:t>
                </a:r>
                <a:r>
                  <a:rPr lang="en-US" sz="2000" b="1" dirty="0" err="1"/>
                  <a:t>Luttinger</a:t>
                </a:r>
                <a:r>
                  <a:rPr lang="en-US" sz="2000" b="1" dirty="0"/>
                  <a:t> term with Berry curvature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000" dirty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9AA053D-5D72-44BD-A8BD-27CFE074B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563"/>
                <a:ext cx="6045754" cy="773802"/>
              </a:xfrm>
              <a:prstGeom prst="rect">
                <a:avLst/>
              </a:prstGeom>
              <a:blipFill>
                <a:blip r:embed="rId4"/>
                <a:stretch>
                  <a:fillRect l="-1008" t="-3937" r="-1512" b="-10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7C63A44-DE63-4C5E-BA99-B8FEE4307139}"/>
              </a:ext>
            </a:extLst>
          </p:cNvPr>
          <p:cNvSpPr txBox="1"/>
          <p:nvPr/>
        </p:nvSpPr>
        <p:spPr>
          <a:xfrm>
            <a:off x="4636326" y="2736914"/>
            <a:ext cx="192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Luttinger</a:t>
            </a:r>
            <a:r>
              <a:rPr lang="en-US" dirty="0"/>
              <a:t> (‘54, ‘64)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135E20-9A99-4FD4-A29F-0F0BE8FD9548}"/>
              </a:ext>
            </a:extLst>
          </p:cNvPr>
          <p:cNvGrpSpPr/>
          <p:nvPr/>
        </p:nvGrpSpPr>
        <p:grpSpPr>
          <a:xfrm>
            <a:off x="1147870" y="2253529"/>
            <a:ext cx="3124200" cy="1676400"/>
            <a:chOff x="838200" y="3200400"/>
            <a:chExt cx="3124200" cy="167640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16796F-2EB5-43DB-B97B-75A8082F2CB4}"/>
                </a:ext>
              </a:extLst>
            </p:cNvPr>
            <p:cNvSpPr/>
            <p:nvPr/>
          </p:nvSpPr>
          <p:spPr>
            <a:xfrm>
              <a:off x="838200" y="3200400"/>
              <a:ext cx="3124200" cy="1676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E30EF5-A973-40B4-883D-41B6071D49DC}"/>
                </a:ext>
              </a:extLst>
            </p:cNvPr>
            <p:cNvGrpSpPr/>
            <p:nvPr/>
          </p:nvGrpSpPr>
          <p:grpSpPr>
            <a:xfrm>
              <a:off x="1194031" y="3429000"/>
              <a:ext cx="2574679" cy="991390"/>
              <a:chOff x="1194031" y="1235687"/>
              <a:chExt cx="2574679" cy="991390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765A8909-D61E-4DF7-A5F8-72B6B9E0ADD6}"/>
                      </a:ext>
                    </a:extLst>
                  </p:cNvPr>
                  <p:cNvSpPr txBox="1"/>
                  <p:nvPr/>
                </p:nvSpPr>
                <p:spPr>
                  <a:xfrm>
                    <a:off x="1194031" y="1235687"/>
                    <a:ext cx="2053767" cy="385555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oMath>
                    </a14:m>
                    <a:r>
                      <a:rPr lang="en-US" b="1" dirty="0"/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1AA5E8F9-85E9-4242-A2CC-7A1440EA3EE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4031" y="1235687"/>
                    <a:ext cx="2053767" cy="38555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80DE9A2-D304-43D9-A125-33D061D20A63}"/>
                      </a:ext>
                    </a:extLst>
                  </p:cNvPr>
                  <p:cNvSpPr txBox="1"/>
                  <p:nvPr/>
                </p:nvSpPr>
                <p:spPr>
                  <a:xfrm>
                    <a:off x="1194031" y="1857745"/>
                    <a:ext cx="2574679" cy="369332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𝐤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𝐞𝐱𝐭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80DE9A2-D304-43D9-A125-33D061D20A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4031" y="1857745"/>
                    <a:ext cx="257467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089F8F-1898-45B4-9A93-966A3E6394DE}"/>
              </a:ext>
            </a:extLst>
          </p:cNvPr>
          <p:cNvGrpSpPr/>
          <p:nvPr/>
        </p:nvGrpSpPr>
        <p:grpSpPr>
          <a:xfrm>
            <a:off x="8048971" y="27441"/>
            <a:ext cx="1160639" cy="1710371"/>
            <a:chOff x="8076959" y="-19685"/>
            <a:chExt cx="1160639" cy="171037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0F708C5-7CF3-48B6-902C-0B59E2A6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560" y="-19685"/>
              <a:ext cx="973439" cy="14130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D555BB-DE60-47CC-94CA-0CFB4E4DA9B2}"/>
                </a:ext>
              </a:extLst>
            </p:cNvPr>
            <p:cNvSpPr txBox="1"/>
            <p:nvPr/>
          </p:nvSpPr>
          <p:spPr>
            <a:xfrm>
              <a:off x="8076959" y="1413687"/>
              <a:ext cx="1160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Quinn </a:t>
              </a:r>
              <a:r>
                <a:rPr lang="en-US" sz="1200" dirty="0" err="1"/>
                <a:t>Luttinger</a:t>
              </a:r>
              <a:endParaRPr lang="en-US" sz="12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A2A212C-8320-4F1A-9B5A-6D78EA59F559}"/>
              </a:ext>
            </a:extLst>
          </p:cNvPr>
          <p:cNvSpPr txBox="1"/>
          <p:nvPr/>
        </p:nvSpPr>
        <p:spPr>
          <a:xfrm>
            <a:off x="7001986" y="2457213"/>
            <a:ext cx="1627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Adams, Blount (‘59)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3195AC-C8F3-4AEB-8F4D-660D9BC47289}"/>
              </a:ext>
            </a:extLst>
          </p:cNvPr>
          <p:cNvSpPr txBox="1"/>
          <p:nvPr/>
        </p:nvSpPr>
        <p:spPr>
          <a:xfrm>
            <a:off x="6934202" y="1962893"/>
            <a:ext cx="1848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Karplus, </a:t>
            </a:r>
            <a:r>
              <a:rPr lang="en-US" sz="1400" dirty="0" err="1"/>
              <a:t>Luttinger</a:t>
            </a:r>
            <a:r>
              <a:rPr lang="en-US" sz="1400" dirty="0"/>
              <a:t> (‘54)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5A7EF-CEF0-454F-8C57-B67C3168979A}"/>
              </a:ext>
            </a:extLst>
          </p:cNvPr>
          <p:cNvSpPr txBox="1"/>
          <p:nvPr/>
        </p:nvSpPr>
        <p:spPr>
          <a:xfrm>
            <a:off x="1290975" y="4780058"/>
            <a:ext cx="605762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Implication for Hall current --  existence of a transverse current</a:t>
            </a:r>
          </a:p>
          <a:p>
            <a:r>
              <a:rPr lang="en-US" dirty="0"/>
              <a:t>that is field antisymmetric and dissipationless.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3F7214-1971-4DDC-A965-134C9DAB7AB7}"/>
                  </a:ext>
                </a:extLst>
              </p:cNvPr>
              <p:cNvSpPr txBox="1"/>
              <p:nvPr/>
            </p:nvSpPr>
            <p:spPr>
              <a:xfrm>
                <a:off x="5688668" y="3596410"/>
                <a:ext cx="1303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𝓘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C3F7214-1971-4DDC-A965-134C9DAB7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668" y="3596410"/>
                <a:ext cx="13035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7C8BB7-D852-41A4-BC86-AD5BAA6F17AC}"/>
                  </a:ext>
                </a:extLst>
              </p:cNvPr>
              <p:cNvSpPr txBox="1"/>
              <p:nvPr/>
            </p:nvSpPr>
            <p:spPr>
              <a:xfrm>
                <a:off x="5437766" y="3145763"/>
                <a:ext cx="1792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7C8BB7-D852-41A4-BC86-AD5BAA6F1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766" y="3145763"/>
                <a:ext cx="1792798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184F3A-4D53-487B-836B-A81A533FC7EC}"/>
                  </a:ext>
                </a:extLst>
              </p:cNvPr>
              <p:cNvSpPr txBox="1"/>
              <p:nvPr/>
            </p:nvSpPr>
            <p:spPr>
              <a:xfrm>
                <a:off x="1290975" y="5639554"/>
                <a:ext cx="6635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 most crystals,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dirty="0"/>
                  <a:t> vanishes by TR invariance and inversion symmetry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184F3A-4D53-487B-836B-A81A533FC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75" y="5639554"/>
                <a:ext cx="6635406" cy="369332"/>
              </a:xfrm>
              <a:prstGeom prst="rect">
                <a:avLst/>
              </a:prstGeom>
              <a:blipFill>
                <a:blip r:embed="rId9"/>
                <a:stretch>
                  <a:fillRect l="-827" t="-8197" r="-18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E309FB-8C1D-4965-BCD0-80B6D517D764}"/>
                  </a:ext>
                </a:extLst>
              </p:cNvPr>
              <p:cNvSpPr txBox="1"/>
              <p:nvPr/>
            </p:nvSpPr>
            <p:spPr>
              <a:xfrm>
                <a:off x="2709970" y="4110739"/>
                <a:ext cx="20455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𝐞𝐱𝐭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E309FB-8C1D-4965-BCD0-80B6D517D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70" y="4110739"/>
                <a:ext cx="2045560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8DFE87E-FE95-490E-AD20-49538C485BA9}"/>
              </a:ext>
            </a:extLst>
          </p:cNvPr>
          <p:cNvSpPr txBox="1"/>
          <p:nvPr/>
        </p:nvSpPr>
        <p:spPr>
          <a:xfrm>
            <a:off x="647670" y="4102836"/>
            <a:ext cx="2019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Anomalous velocity</a:t>
            </a:r>
          </a:p>
        </p:txBody>
      </p:sp>
    </p:spTree>
    <p:extLst>
      <p:ext uri="{BB962C8B-B14F-4D97-AF65-F5344CB8AC3E}">
        <p14:creationId xmlns:p14="http://schemas.microsoft.com/office/powerpoint/2010/main" val="3865003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D9D0C-1C61-4091-AD37-BD4EDFBA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54" y="1309588"/>
            <a:ext cx="3490517" cy="1861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3703D0-1273-4431-B7F8-1D16A00B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33"/>
            <a:ext cx="3917659" cy="932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204308-048C-4D3A-BB1F-09EC38CD1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458" y="1040132"/>
            <a:ext cx="3728621" cy="2645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00488-EFCD-4117-8FD8-92AAE7290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62" y="3429000"/>
            <a:ext cx="3764132" cy="2769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90D20C-3058-473B-A950-7BC2FA5AF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434" y="3747821"/>
            <a:ext cx="5065566" cy="2132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DF0224-1CAD-491A-A566-23CA9D1AD3CC}"/>
              </a:ext>
            </a:extLst>
          </p:cNvPr>
          <p:cNvSpPr txBox="1"/>
          <p:nvPr/>
        </p:nvSpPr>
        <p:spPr>
          <a:xfrm>
            <a:off x="3917659" y="248884"/>
            <a:ext cx="2360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Qikun</a:t>
            </a:r>
            <a:r>
              <a:rPr lang="en-US" sz="1400" dirty="0"/>
              <a:t> </a:t>
            </a:r>
            <a:r>
              <a:rPr lang="en-US" sz="1400" dirty="0" err="1"/>
              <a:t>Xue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., </a:t>
            </a:r>
            <a:r>
              <a:rPr lang="en-US" sz="1400" i="1" dirty="0"/>
              <a:t>Science</a:t>
            </a:r>
            <a:r>
              <a:rPr lang="en-US" sz="1400" dirty="0"/>
              <a:t> 2013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44382B-3589-4BB0-806A-E3118DF4B681}"/>
              </a:ext>
            </a:extLst>
          </p:cNvPr>
          <p:cNvGrpSpPr/>
          <p:nvPr/>
        </p:nvGrpSpPr>
        <p:grpSpPr>
          <a:xfrm>
            <a:off x="8101079" y="-19051"/>
            <a:ext cx="1063811" cy="1253210"/>
            <a:chOff x="8101079" y="-19051"/>
            <a:chExt cx="1063811" cy="12532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821344-1BB4-472C-B86E-BF1612AD8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50" t="2988" r="7507" b="28057"/>
            <a:stretch/>
          </p:blipFill>
          <p:spPr>
            <a:xfrm>
              <a:off x="8101079" y="-19051"/>
              <a:ext cx="1040234" cy="9970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4ABE25-44FB-4C35-8929-3A71142CF3C0}"/>
                </a:ext>
              </a:extLst>
            </p:cNvPr>
            <p:cNvSpPr txBox="1"/>
            <p:nvPr/>
          </p:nvSpPr>
          <p:spPr>
            <a:xfrm>
              <a:off x="8235661" y="926382"/>
              <a:ext cx="9292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Qikun</a:t>
              </a:r>
              <a:r>
                <a:rPr lang="en-US" sz="1400" dirty="0"/>
                <a:t> </a:t>
              </a:r>
              <a:r>
                <a:rPr lang="en-US" sz="1400" dirty="0" err="1"/>
                <a:t>Xue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5282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CAF34-BC4C-4239-8976-3455B7FD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375"/>
            <a:ext cx="9144000" cy="6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3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35C30-4753-43E7-86E5-155F6DFE8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73" y="2453597"/>
            <a:ext cx="4525679" cy="33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17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CE66A-F88F-40EB-9237-08ED609539DE}"/>
              </a:ext>
            </a:extLst>
          </p:cNvPr>
          <p:cNvSpPr txBox="1"/>
          <p:nvPr/>
        </p:nvSpPr>
        <p:spPr>
          <a:xfrm>
            <a:off x="936731" y="1790563"/>
            <a:ext cx="6185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Berry phase effects on electronic properties</a:t>
            </a:r>
            <a:r>
              <a:rPr lang="en-US" sz="1600" dirty="0"/>
              <a:t>, Xiao, Chang </a:t>
            </a:r>
            <a:r>
              <a:rPr lang="en-US" sz="1600" dirty="0" err="1"/>
              <a:t>Niu</a:t>
            </a:r>
            <a:r>
              <a:rPr lang="en-US" sz="1600" dirty="0"/>
              <a:t>, RMP 2010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5C564-808B-4134-9F89-522F32A63060}"/>
              </a:ext>
            </a:extLst>
          </p:cNvPr>
          <p:cNvSpPr txBox="1"/>
          <p:nvPr/>
        </p:nvSpPr>
        <p:spPr>
          <a:xfrm>
            <a:off x="936731" y="748937"/>
            <a:ext cx="1230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750A6-7343-4956-839B-09DF96344CF7}"/>
              </a:ext>
            </a:extLst>
          </p:cNvPr>
          <p:cNvSpPr txBox="1"/>
          <p:nvPr/>
        </p:nvSpPr>
        <p:spPr>
          <a:xfrm>
            <a:off x="936731" y="1204320"/>
            <a:ext cx="4231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Anomalous Hall effect</a:t>
            </a:r>
            <a:r>
              <a:rPr lang="en-US" sz="1600" dirty="0"/>
              <a:t>, </a:t>
            </a:r>
            <a:r>
              <a:rPr lang="en-US" sz="1600" dirty="0" err="1"/>
              <a:t>Nagaosa</a:t>
            </a:r>
            <a:r>
              <a:rPr lang="en-US" sz="1600" dirty="0"/>
              <a:t> et al., RMP 2009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092A0-97DA-45F7-BA76-4A7F155A1EF7}"/>
              </a:ext>
            </a:extLst>
          </p:cNvPr>
          <p:cNvSpPr txBox="1"/>
          <p:nvPr/>
        </p:nvSpPr>
        <p:spPr>
          <a:xfrm>
            <a:off x="936731" y="3797866"/>
            <a:ext cx="663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Topological Insulators and Topological Superconductors</a:t>
            </a:r>
            <a:r>
              <a:rPr lang="en-US" sz="1600" dirty="0"/>
              <a:t>, Bernevig and Hughes</a:t>
            </a:r>
          </a:p>
          <a:p>
            <a:r>
              <a:rPr lang="en-US" sz="1600" dirty="0"/>
              <a:t>Princeton Press 2013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03482-7E9A-4855-A52A-83978460AAE2}"/>
              </a:ext>
            </a:extLst>
          </p:cNvPr>
          <p:cNvSpPr txBox="1"/>
          <p:nvPr/>
        </p:nvSpPr>
        <p:spPr>
          <a:xfrm>
            <a:off x="936731" y="2379158"/>
            <a:ext cx="7547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General theorem relating the bulk topological number to edge states in two-dimensional</a:t>
            </a:r>
          </a:p>
          <a:p>
            <a:r>
              <a:rPr lang="en-US" sz="1600" i="1" dirty="0"/>
              <a:t>Insulators</a:t>
            </a:r>
            <a:r>
              <a:rPr lang="en-US" sz="1600" dirty="0"/>
              <a:t>, Qi, Wu and Zhang, PRB </a:t>
            </a:r>
            <a:r>
              <a:rPr lang="en-US" sz="1600" b="1" dirty="0"/>
              <a:t>74</a:t>
            </a:r>
            <a:r>
              <a:rPr lang="en-US" sz="1600" dirty="0"/>
              <a:t>, 045125 (2006)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7DF1E-ECF6-4C8C-9888-DC8150D54B48}"/>
              </a:ext>
            </a:extLst>
          </p:cNvPr>
          <p:cNvSpPr txBox="1"/>
          <p:nvPr/>
        </p:nvSpPr>
        <p:spPr>
          <a:xfrm>
            <a:off x="936731" y="3029486"/>
            <a:ext cx="5930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Quantized Hall Conductance in a Two-Dimensional Periodic Potential</a:t>
            </a:r>
            <a:r>
              <a:rPr lang="en-US" sz="1600" dirty="0"/>
              <a:t>,</a:t>
            </a:r>
          </a:p>
          <a:p>
            <a:r>
              <a:rPr lang="en-US" sz="1600" dirty="0" err="1"/>
              <a:t>Thouless</a:t>
            </a:r>
            <a:r>
              <a:rPr lang="en-US" sz="1600" dirty="0"/>
              <a:t>, </a:t>
            </a:r>
            <a:r>
              <a:rPr lang="en-US" sz="1600" dirty="0" err="1"/>
              <a:t>Kohmoto</a:t>
            </a:r>
            <a:r>
              <a:rPr lang="en-US" sz="1600" dirty="0"/>
              <a:t>, Nightingale and den </a:t>
            </a:r>
            <a:r>
              <a:rPr lang="en-US" sz="1600" dirty="0" err="1"/>
              <a:t>Nijs</a:t>
            </a:r>
            <a:r>
              <a:rPr lang="en-US" sz="1600" dirty="0"/>
              <a:t>, PRL </a:t>
            </a:r>
            <a:r>
              <a:rPr lang="en-US" sz="1600" b="1" dirty="0"/>
              <a:t>49</a:t>
            </a:r>
            <a:r>
              <a:rPr lang="en-US" sz="1600" dirty="0"/>
              <a:t>, 405 (1982).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B6E27-7931-4BB0-8E93-C889C124793B}"/>
              </a:ext>
            </a:extLst>
          </p:cNvPr>
          <p:cNvSpPr txBox="1"/>
          <p:nvPr/>
        </p:nvSpPr>
        <p:spPr>
          <a:xfrm>
            <a:off x="936731" y="4566246"/>
            <a:ext cx="5316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Geometry, Topology and Physics</a:t>
            </a:r>
            <a:r>
              <a:rPr lang="en-US" sz="1600" dirty="0"/>
              <a:t>, M. Nakahara (Taylor Francis)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F5DC44-D700-465A-A62D-8571AFBF97CA}"/>
              </a:ext>
            </a:extLst>
          </p:cNvPr>
          <p:cNvSpPr txBox="1"/>
          <p:nvPr/>
        </p:nvSpPr>
        <p:spPr>
          <a:xfrm>
            <a:off x="936731" y="5047297"/>
            <a:ext cx="4262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Elementary Differential Geometry, </a:t>
            </a:r>
            <a:r>
              <a:rPr lang="en-US" sz="1600" dirty="0"/>
              <a:t>Barrett O’Neill</a:t>
            </a:r>
          </a:p>
        </p:txBody>
      </p:sp>
    </p:spTree>
    <p:extLst>
      <p:ext uri="{BB962C8B-B14F-4D97-AF65-F5344CB8AC3E}">
        <p14:creationId xmlns:p14="http://schemas.microsoft.com/office/powerpoint/2010/main" val="2392587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014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445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7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68665D-2205-4026-BD53-AC1B0B673FA4}"/>
              </a:ext>
            </a:extLst>
          </p:cNvPr>
          <p:cNvSpPr txBox="1"/>
          <p:nvPr/>
        </p:nvSpPr>
        <p:spPr>
          <a:xfrm>
            <a:off x="207297" y="125181"/>
            <a:ext cx="4725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Intracell coordinate in wave packet motion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572C2-CE05-4EB6-86E6-72F379466DA7}"/>
              </a:ext>
            </a:extLst>
          </p:cNvPr>
          <p:cNvSpPr txBox="1"/>
          <p:nvPr/>
        </p:nvSpPr>
        <p:spPr>
          <a:xfrm>
            <a:off x="5205406" y="366087"/>
            <a:ext cx="3930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Luttinger</a:t>
            </a:r>
            <a:r>
              <a:rPr lang="en-US" sz="1600" dirty="0"/>
              <a:t>, Kohn, Roth, Blount, … Berry, </a:t>
            </a:r>
            <a:r>
              <a:rPr lang="en-US" sz="1600" dirty="0" err="1"/>
              <a:t>Niu</a:t>
            </a:r>
            <a:r>
              <a:rPr lang="en-US" sz="1600" dirty="0"/>
              <a:t>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C490B5-E315-4BAE-A5A7-3DEA926473B5}"/>
                  </a:ext>
                </a:extLst>
              </p:cNvPr>
              <p:cNvSpPr txBox="1"/>
              <p:nvPr/>
            </p:nvSpPr>
            <p:spPr>
              <a:xfrm>
                <a:off x="4855003" y="978380"/>
                <a:ext cx="141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C490B5-E315-4BAE-A5A7-3DEA92647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03" y="978380"/>
                <a:ext cx="1414426" cy="276999"/>
              </a:xfrm>
              <a:prstGeom prst="rect">
                <a:avLst/>
              </a:prstGeom>
              <a:blipFill>
                <a:blip r:embed="rId2"/>
                <a:stretch>
                  <a:fillRect l="-862" t="-2174" r="-474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9683B45-9B34-4839-8E2A-4A7C0653A8EA}"/>
              </a:ext>
            </a:extLst>
          </p:cNvPr>
          <p:cNvGrpSpPr/>
          <p:nvPr/>
        </p:nvGrpSpPr>
        <p:grpSpPr>
          <a:xfrm>
            <a:off x="554649" y="1475422"/>
            <a:ext cx="3364223" cy="2852363"/>
            <a:chOff x="922351" y="1622640"/>
            <a:chExt cx="3364223" cy="28523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FDA2BD-BD2C-477C-8E47-1F39A6180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900" y="1622640"/>
              <a:ext cx="2791674" cy="2852363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B82CF18-FAA7-4326-AD1A-E13F273342E7}"/>
                </a:ext>
              </a:extLst>
            </p:cNvPr>
            <p:cNvSpPr/>
            <p:nvPr/>
          </p:nvSpPr>
          <p:spPr>
            <a:xfrm>
              <a:off x="2050177" y="2139517"/>
              <a:ext cx="88776" cy="887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D0C7A71-E15C-41E3-B262-36502BDCDF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17751" y="2250487"/>
              <a:ext cx="374027" cy="3775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C02D02C-CC4F-482C-BB6B-51CF54AF706E}"/>
                </a:ext>
              </a:extLst>
            </p:cNvPr>
            <p:cNvCxnSpPr/>
            <p:nvPr/>
          </p:nvCxnSpPr>
          <p:spPr>
            <a:xfrm flipV="1">
              <a:off x="922351" y="2228293"/>
              <a:ext cx="1098338" cy="1453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DFDE9DC-7BD3-4B8C-AB34-839D4DC300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351" y="2650231"/>
              <a:ext cx="1486894" cy="10312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BE52A70-C112-42C7-99AC-9E323F58ED65}"/>
                    </a:ext>
                  </a:extLst>
                </p:cNvPr>
                <p:cNvSpPr/>
                <p:nvPr/>
              </p:nvSpPr>
              <p:spPr>
                <a:xfrm>
                  <a:off x="1068964" y="2796511"/>
                  <a:ext cx="35939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BE52A70-C112-42C7-99AC-9E323F58ED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964" y="2796511"/>
                  <a:ext cx="35939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412717E-4991-4F15-A696-70A742B4BCB9}"/>
                    </a:ext>
                  </a:extLst>
                </p:cNvPr>
                <p:cNvSpPr/>
                <p:nvPr/>
              </p:nvSpPr>
              <p:spPr>
                <a:xfrm>
                  <a:off x="2153546" y="2101723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412717E-4991-4F15-A696-70A742B4BC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3546" y="2101723"/>
                  <a:ext cx="713657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D338A86-148C-4D07-80EA-CF7604366BDE}"/>
                    </a:ext>
                  </a:extLst>
                </p:cNvPr>
                <p:cNvSpPr/>
                <p:nvPr/>
              </p:nvSpPr>
              <p:spPr>
                <a:xfrm>
                  <a:off x="1976233" y="2671474"/>
                  <a:ext cx="3946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>
                            <a:latin typeface="Cambria Math" panose="02040503050406030204" pitchFamily="18" charset="0"/>
                          </a:rPr>
                          <m:t>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D338A86-148C-4D07-80EA-CF7604366B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6233" y="2671474"/>
                  <a:ext cx="39465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4E96D1-6072-4B8D-86A7-FF521AF497F9}"/>
                  </a:ext>
                </a:extLst>
              </p:cNvPr>
              <p:cNvSpPr txBox="1"/>
              <p:nvPr/>
            </p:nvSpPr>
            <p:spPr>
              <a:xfrm>
                <a:off x="4798880" y="3068858"/>
                <a:ext cx="17504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4E96D1-6072-4B8D-86A7-FF521AF49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80" y="3068858"/>
                <a:ext cx="1750479" cy="276999"/>
              </a:xfrm>
              <a:prstGeom prst="rect">
                <a:avLst/>
              </a:prstGeom>
              <a:blipFill>
                <a:blip r:embed="rId8"/>
                <a:stretch>
                  <a:fillRect l="-2439" t="-2174" r="-453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138E8A0-382E-47DC-8FA8-66EFC0E30666}"/>
              </a:ext>
            </a:extLst>
          </p:cNvPr>
          <p:cNvSpPr txBox="1"/>
          <p:nvPr/>
        </p:nvSpPr>
        <p:spPr>
          <a:xfrm>
            <a:off x="4614490" y="3659125"/>
            <a:ext cx="3869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 in </a:t>
            </a:r>
            <a:r>
              <a:rPr lang="en-US" i="1" dirty="0"/>
              <a:t>all</a:t>
            </a:r>
            <a:r>
              <a:rPr lang="en-US" dirty="0"/>
              <a:t> crystals, but vanishes by symmetry if time-reversal and inversion symmetry are both present.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B6E1F-193E-41A0-9251-D4AF6C657C29}"/>
              </a:ext>
            </a:extLst>
          </p:cNvPr>
          <p:cNvSpPr txBox="1"/>
          <p:nvPr/>
        </p:nvSpPr>
        <p:spPr>
          <a:xfrm>
            <a:off x="1113801" y="911382"/>
            <a:ext cx="181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Wannier</a:t>
            </a:r>
            <a:r>
              <a:rPr lang="en-US" dirty="0"/>
              <a:t> </a:t>
            </a:r>
            <a:r>
              <a:rPr lang="en-US" dirty="0" err="1"/>
              <a:t>coord</a:t>
            </a:r>
            <a:r>
              <a:rPr lang="en-US" dirty="0"/>
              <a:t>. </a:t>
            </a:r>
            <a:r>
              <a:rPr lang="en-US" b="1" dirty="0"/>
              <a:t>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88FEAE-0E4F-4212-9AC1-4738031922C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1447800" y="1280714"/>
            <a:ext cx="571730" cy="534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F704BA-1235-4D63-95E4-AEB205F11A2E}"/>
                  </a:ext>
                </a:extLst>
              </p:cNvPr>
              <p:cNvSpPr/>
              <p:nvPr/>
            </p:nvSpPr>
            <p:spPr>
              <a:xfrm>
                <a:off x="5818214" y="1253735"/>
                <a:ext cx="30071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with 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16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>
                        <a:latin typeface="Cambria Math" panose="02040503050406030204" pitchFamily="18" charset="0"/>
                      </a:rPr>
                      <m:t>𝐤</m:t>
                    </m:r>
                    <m:r>
                      <a:rPr lang="en-US" sz="16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the intracell coordinate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F704BA-1235-4D63-95E4-AEB205F11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214" y="1253735"/>
                <a:ext cx="3007170" cy="338554"/>
              </a:xfrm>
              <a:prstGeom prst="rect">
                <a:avLst/>
              </a:prstGeom>
              <a:blipFill>
                <a:blip r:embed="rId9"/>
                <a:stretch>
                  <a:fillRect l="-1012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406D65-2B38-490F-A710-F80B3D7CD3AF}"/>
                  </a:ext>
                </a:extLst>
              </p:cNvPr>
              <p:cNvSpPr txBox="1"/>
              <p:nvPr/>
            </p:nvSpPr>
            <p:spPr>
              <a:xfrm flipH="1">
                <a:off x="4240207" y="1818784"/>
                <a:ext cx="3786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406D65-2B38-490F-A710-F80B3D7CD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240207" y="1818784"/>
                <a:ext cx="3786810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DAAAFB-40D2-4B22-9115-8BBA3FA903EF}"/>
                  </a:ext>
                </a:extLst>
              </p:cNvPr>
              <p:cNvSpPr/>
              <p:nvPr/>
            </p:nvSpPr>
            <p:spPr>
              <a:xfrm>
                <a:off x="4735729" y="2454164"/>
                <a:ext cx="43500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ea typeface="Cambria Math" panose="02040503050406030204" pitchFamily="18" charset="0"/>
                  </a:rPr>
                  <a:t>The Berry curvature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“lives in” </a:t>
                </a:r>
                <a:r>
                  <a:rPr lang="en-US" b="1" dirty="0"/>
                  <a:t>k</a:t>
                </a:r>
                <a:r>
                  <a:rPr lang="en-US" dirty="0"/>
                  <a:t>-space.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DAAAFB-40D2-4B22-9115-8BBA3FA90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29" y="2454164"/>
                <a:ext cx="4350037" cy="369332"/>
              </a:xfrm>
              <a:prstGeom prst="rect">
                <a:avLst/>
              </a:prstGeom>
              <a:blipFill>
                <a:blip r:embed="rId11"/>
                <a:stretch>
                  <a:fillRect l="-126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74ED3-D0D2-4178-B9CA-833D237557E9}"/>
                  </a:ext>
                </a:extLst>
              </p:cNvPr>
              <p:cNvSpPr txBox="1"/>
              <p:nvPr/>
            </p:nvSpPr>
            <p:spPr>
              <a:xfrm>
                <a:off x="1294719" y="4854126"/>
                <a:ext cx="5283947" cy="92333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absent by symmetry in Si, Ge, GaAs, Cu, Ag </a:t>
                </a:r>
                <a:r>
                  <a:rPr lang="en-US" dirty="0" err="1"/>
                  <a:t>etc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finite in ferromagnets (TRI broken)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074ED3-D0D2-4178-B9CA-833D23755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719" y="4854126"/>
                <a:ext cx="5283947" cy="923330"/>
              </a:xfrm>
              <a:prstGeom prst="rect">
                <a:avLst/>
              </a:prstGeom>
              <a:blipFill>
                <a:blip r:embed="rId12"/>
                <a:stretch>
                  <a:fillRect t="-3289" r="-231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80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731CB7-1D14-4D3A-91C9-A1BB5BD4F641}"/>
                  </a:ext>
                </a:extLst>
              </p:cNvPr>
              <p:cNvSpPr txBox="1"/>
              <p:nvPr/>
            </p:nvSpPr>
            <p:spPr>
              <a:xfrm flipH="1">
                <a:off x="1903293" y="545659"/>
                <a:ext cx="3786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𝐤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731CB7-1D14-4D3A-91C9-A1BB5BD4F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03293" y="545659"/>
                <a:ext cx="3786810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CA8943-B265-4C2C-8E8E-84D675323420}"/>
                  </a:ext>
                </a:extLst>
              </p:cNvPr>
              <p:cNvSpPr txBox="1"/>
              <p:nvPr/>
            </p:nvSpPr>
            <p:spPr>
              <a:xfrm>
                <a:off x="2355239" y="3075787"/>
                <a:ext cx="2716834" cy="319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CA8943-B265-4C2C-8E8E-84D675323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39" y="3075787"/>
                <a:ext cx="2716834" cy="319062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0FFE58-1809-4E62-A8ED-E31A580892FF}"/>
                  </a:ext>
                </a:extLst>
              </p:cNvPr>
              <p:cNvSpPr txBox="1"/>
              <p:nvPr/>
            </p:nvSpPr>
            <p:spPr>
              <a:xfrm>
                <a:off x="3128458" y="3365489"/>
                <a:ext cx="5199885" cy="5093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0FFE58-1809-4E62-A8ED-E31A5808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458" y="3365489"/>
                <a:ext cx="5199885" cy="509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4CE4B8-0515-4F36-A92C-1E34175D5AFD}"/>
                  </a:ext>
                </a:extLst>
              </p:cNvPr>
              <p:cNvSpPr/>
              <p:nvPr/>
            </p:nvSpPr>
            <p:spPr>
              <a:xfrm>
                <a:off x="2311098" y="4653452"/>
                <a:ext cx="14856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84CE4B8-0515-4F36-A92C-1E34175D5A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098" y="4653452"/>
                <a:ext cx="1485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48A4AD-3468-4E74-97B7-F288EDA6820C}"/>
                  </a:ext>
                </a:extLst>
              </p:cNvPr>
              <p:cNvSpPr/>
              <p:nvPr/>
            </p:nvSpPr>
            <p:spPr>
              <a:xfrm>
                <a:off x="3555118" y="4489529"/>
                <a:ext cx="4886018" cy="697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𝑖𝑗𝑘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48A4AD-3468-4E74-97B7-F288EDA68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118" y="4489529"/>
                <a:ext cx="4886018" cy="6971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0DE83AC-977B-4D49-8BE4-2624488BC4FB}"/>
                  </a:ext>
                </a:extLst>
              </p:cNvPr>
              <p:cNvSpPr/>
              <p:nvPr/>
            </p:nvSpPr>
            <p:spPr>
              <a:xfrm>
                <a:off x="2279449" y="5432046"/>
                <a:ext cx="2292551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𝐞𝐱𝐭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0DE83AC-977B-4D49-8BE4-2624488BC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449" y="5432046"/>
                <a:ext cx="2292551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EA10033-E975-45DB-8947-8448DA02D013}"/>
              </a:ext>
            </a:extLst>
          </p:cNvPr>
          <p:cNvSpPr txBox="1"/>
          <p:nvPr/>
        </p:nvSpPr>
        <p:spPr>
          <a:xfrm>
            <a:off x="524814" y="102906"/>
            <a:ext cx="489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Adams-Blount derivation of </a:t>
            </a:r>
            <a:r>
              <a:rPr lang="en-US" b="1" dirty="0" err="1"/>
              <a:t>Luttinger</a:t>
            </a:r>
            <a:r>
              <a:rPr lang="en-US" b="1" dirty="0"/>
              <a:t> </a:t>
            </a:r>
            <a:r>
              <a:rPr lang="en-US" b="1" dirty="0" err="1"/>
              <a:t>eqn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78203C-0D21-453C-98B5-8E6C280F3CEC}"/>
                  </a:ext>
                </a:extLst>
              </p:cNvPr>
              <p:cNvSpPr txBox="1"/>
              <p:nvPr/>
            </p:nvSpPr>
            <p:spPr>
              <a:xfrm>
                <a:off x="676426" y="1047455"/>
                <a:ext cx="74285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intracell coordinate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acts like a vector potential in </a:t>
                </a:r>
                <a:r>
                  <a:rPr lang="en-US" b="1" dirty="0"/>
                  <a:t>k</a:t>
                </a:r>
                <a:r>
                  <a:rPr lang="en-US" dirty="0"/>
                  <a:t> –space. </a:t>
                </a:r>
              </a:p>
              <a:p>
                <a:r>
                  <a:rPr lang="en-US" dirty="0"/>
                  <a:t>The Berry curvature is the curl of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78203C-0D21-453C-98B5-8E6C280F3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26" y="1047455"/>
                <a:ext cx="7428509" cy="646331"/>
              </a:xfrm>
              <a:prstGeom prst="rect">
                <a:avLst/>
              </a:prstGeom>
              <a:blipFill>
                <a:blip r:embed="rId8"/>
                <a:stretch>
                  <a:fillRect l="-738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8A4051-848D-4C3F-8D2C-F8C638CCBEE8}"/>
                  </a:ext>
                </a:extLst>
              </p:cNvPr>
              <p:cNvSpPr/>
              <p:nvPr/>
            </p:nvSpPr>
            <p:spPr>
              <a:xfrm>
                <a:off x="5652668" y="500082"/>
                <a:ext cx="1253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8A4051-848D-4C3F-8D2C-F8C638CCB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68" y="500082"/>
                <a:ext cx="12539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1ECB76-B53E-44E7-91C5-FA8DA78653E5}"/>
                  </a:ext>
                </a:extLst>
              </p:cNvPr>
              <p:cNvSpPr txBox="1"/>
              <p:nvPr/>
            </p:nvSpPr>
            <p:spPr>
              <a:xfrm flipH="1">
                <a:off x="676426" y="2526635"/>
                <a:ext cx="36900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 fails to commute with itself.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1ECB76-B53E-44E7-91C5-FA8DA7865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6426" y="2526635"/>
                <a:ext cx="3690071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33775B-C3BB-4BD1-8C64-6F6CF98159E3}"/>
                  </a:ext>
                </a:extLst>
              </p:cNvPr>
              <p:cNvSpPr txBox="1"/>
              <p:nvPr/>
            </p:nvSpPr>
            <p:spPr>
              <a:xfrm flipH="1">
                <a:off x="676425" y="4120196"/>
                <a:ext cx="32462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Extra term in the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33775B-C3BB-4BD1-8C64-6F6CF9815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6425" y="4120196"/>
                <a:ext cx="3246217" cy="369332"/>
              </a:xfrm>
              <a:prstGeom prst="rect">
                <a:avLst/>
              </a:prstGeom>
              <a:blipFill>
                <a:blip r:embed="rId11"/>
                <a:stretch>
                  <a:fillRect l="-169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8F44C74-663F-460E-AE7B-442FD1D15001}"/>
              </a:ext>
            </a:extLst>
          </p:cNvPr>
          <p:cNvSpPr txBox="1"/>
          <p:nvPr/>
        </p:nvSpPr>
        <p:spPr>
          <a:xfrm>
            <a:off x="7480964" y="521357"/>
            <a:ext cx="1518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Adams, Blount ‘59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2C301BB-BA1F-4537-BB16-1E9C4AAD6CFC}"/>
                  </a:ext>
                </a:extLst>
              </p:cNvPr>
              <p:cNvSpPr/>
              <p:nvPr/>
            </p:nvSpPr>
            <p:spPr>
              <a:xfrm>
                <a:off x="2786073" y="1817382"/>
                <a:ext cx="4572000" cy="6017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b="1" dirty="0"/>
                  <a:t>,        </a:t>
                </a:r>
                <a:r>
                  <a:rPr lang="en-US" dirty="0"/>
                  <a:t>or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2C301BB-BA1F-4537-BB16-1E9C4AAD6C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73" y="1817382"/>
                <a:ext cx="4572000" cy="6017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0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28459A-4F18-4CD9-BC88-1218F00246F8}"/>
                  </a:ext>
                </a:extLst>
              </p:cNvPr>
              <p:cNvSpPr txBox="1"/>
              <p:nvPr/>
            </p:nvSpPr>
            <p:spPr>
              <a:xfrm>
                <a:off x="1350388" y="1372063"/>
                <a:ext cx="141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𝐤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28459A-4F18-4CD9-BC88-1218F0024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388" y="1372063"/>
                <a:ext cx="1414426" cy="276999"/>
              </a:xfrm>
              <a:prstGeom prst="rect">
                <a:avLst/>
              </a:prstGeom>
              <a:blipFill>
                <a:blip r:embed="rId2"/>
                <a:stretch>
                  <a:fillRect l="-862" t="-2174" r="-4741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9D414-E0B8-4053-9CA6-A81DB398E5ED}"/>
                  </a:ext>
                </a:extLst>
              </p:cNvPr>
              <p:cNvSpPr txBox="1"/>
              <p:nvPr/>
            </p:nvSpPr>
            <p:spPr>
              <a:xfrm>
                <a:off x="3214148" y="1269218"/>
                <a:ext cx="2918428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29D414-E0B8-4053-9CA6-A81DB398E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148" y="1269218"/>
                <a:ext cx="2918428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BD1F24-3855-43FD-8240-55703BE57A21}"/>
              </a:ext>
            </a:extLst>
          </p:cNvPr>
          <p:cNvSpPr txBox="1"/>
          <p:nvPr/>
        </p:nvSpPr>
        <p:spPr>
          <a:xfrm>
            <a:off x="6920452" y="1066306"/>
            <a:ext cx="17402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Identify “connection”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75B8F2-78AC-4328-B904-641DDC61F33A}"/>
                  </a:ext>
                </a:extLst>
              </p:cNvPr>
              <p:cNvSpPr/>
              <p:nvPr/>
            </p:nvSpPr>
            <p:spPr>
              <a:xfrm>
                <a:off x="6581910" y="1464396"/>
                <a:ext cx="2097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smtClean="0">
                          <a:latin typeface="Cambria Math" panose="02040503050406030204" pitchFamily="18" charset="0"/>
                        </a:rPr>
                        <m:t>𝐗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𝐤</m:t>
                          </m:r>
                        </m:e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𝑛𝑘</m:t>
                          </m:r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975B8F2-78AC-4328-B904-641DDC61F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910" y="1464396"/>
                <a:ext cx="2097626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B3EEE-2220-48C7-BBA5-B12593E50CF6}"/>
                  </a:ext>
                </a:extLst>
              </p:cNvPr>
              <p:cNvSpPr txBox="1"/>
              <p:nvPr/>
            </p:nvSpPr>
            <p:spPr>
              <a:xfrm>
                <a:off x="5595891" y="2088097"/>
                <a:ext cx="32007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Hereafter, relabel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6B3EEE-2220-48C7-BBA5-B12593E50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91" y="2088097"/>
                <a:ext cx="3200748" cy="369332"/>
              </a:xfrm>
              <a:prstGeom prst="rect">
                <a:avLst/>
              </a:prstGeom>
              <a:blipFill>
                <a:blip r:embed="rId5"/>
                <a:stretch>
                  <a:fillRect l="-171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4DFAA4D-B8A3-4BDA-9C7D-0EB18E3464C5}"/>
              </a:ext>
            </a:extLst>
          </p:cNvPr>
          <p:cNvSpPr txBox="1"/>
          <p:nvPr/>
        </p:nvSpPr>
        <p:spPr>
          <a:xfrm>
            <a:off x="518474" y="129013"/>
            <a:ext cx="4463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Buried implications of </a:t>
            </a:r>
            <a:r>
              <a:rPr lang="en-US" sz="2000" b="1" dirty="0" err="1"/>
              <a:t>Luttinger’s</a:t>
            </a:r>
            <a:r>
              <a:rPr lang="en-US" sz="2000" b="1" dirty="0"/>
              <a:t>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29608A-9212-4519-9EE9-5A17AE7A2E51}"/>
                  </a:ext>
                </a:extLst>
              </p:cNvPr>
              <p:cNvSpPr/>
              <p:nvPr/>
            </p:nvSpPr>
            <p:spPr>
              <a:xfrm>
                <a:off x="4289359" y="3232102"/>
                <a:ext cx="22925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𝐤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𝐞𝐱𝐭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729608A-9212-4519-9EE9-5A17AE7A2E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359" y="3232102"/>
                <a:ext cx="2292551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2B90C93-DA71-4958-913F-939CA3B42A7A}"/>
              </a:ext>
            </a:extLst>
          </p:cNvPr>
          <p:cNvSpPr txBox="1"/>
          <p:nvPr/>
        </p:nvSpPr>
        <p:spPr>
          <a:xfrm>
            <a:off x="434283" y="836908"/>
            <a:ext cx="445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The intracell coordinate cannot be ignored.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66124E-9BE8-4A70-A346-AB454C0C8CF9}"/>
                  </a:ext>
                </a:extLst>
              </p:cNvPr>
              <p:cNvSpPr txBox="1"/>
              <p:nvPr/>
            </p:nvSpPr>
            <p:spPr>
              <a:xfrm>
                <a:off x="518474" y="2608401"/>
                <a:ext cx="6893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2.  Existence of Berry curvature </a:t>
                </a:r>
                <a14:m>
                  <m:oMath xmlns:m="http://schemas.openxmlformats.org/officeDocument/2006/math">
                    <m: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a:rPr lang="el-GR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anomalous velocity in all crystals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66124E-9BE8-4A70-A346-AB454C0C8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4" y="2608401"/>
                <a:ext cx="6893554" cy="369332"/>
              </a:xfrm>
              <a:prstGeom prst="rect">
                <a:avLst/>
              </a:prstGeom>
              <a:blipFill>
                <a:blip r:embed="rId7"/>
                <a:stretch>
                  <a:fillRect l="-70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E133D5-FA8D-4A88-87E6-4E08AE3BB063}"/>
                  </a:ext>
                </a:extLst>
              </p:cNvPr>
              <p:cNvSpPr txBox="1"/>
              <p:nvPr/>
            </p:nvSpPr>
            <p:spPr>
              <a:xfrm>
                <a:off x="434283" y="4074654"/>
                <a:ext cx="7167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3.  The anomalous Hall effect in ferromagnets is a direct manifestation of </a:t>
                </a:r>
                <a14:m>
                  <m:oMath xmlns:m="http://schemas.openxmlformats.org/officeDocument/2006/math">
                    <m:r>
                      <a:rPr lang="el-GR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E133D5-FA8D-4A88-87E6-4E08AE3B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83" y="4074654"/>
                <a:ext cx="7167155" cy="369332"/>
              </a:xfrm>
              <a:prstGeom prst="rect">
                <a:avLst/>
              </a:prstGeom>
              <a:blipFill>
                <a:blip r:embed="rId8"/>
                <a:stretch>
                  <a:fillRect l="-68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48B1E9-E5CE-4F54-AF7A-0FB0D6DDD9AE}"/>
                  </a:ext>
                </a:extLst>
              </p:cNvPr>
              <p:cNvSpPr/>
              <p:nvPr/>
            </p:nvSpPr>
            <p:spPr>
              <a:xfrm>
                <a:off x="1880128" y="3190667"/>
                <a:ext cx="1334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𝛀</m:t>
                      </m:r>
                      <m: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48B1E9-E5CE-4F54-AF7A-0FB0D6DDD9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128" y="3190667"/>
                <a:ext cx="13340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56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93F5AC-D317-4849-BED3-3D6D29151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198" y="1640678"/>
            <a:ext cx="3285130" cy="24757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EAB78-92A0-4BBB-A3B1-0CD4F2B334FD}"/>
              </a:ext>
            </a:extLst>
          </p:cNvPr>
          <p:cNvSpPr txBox="1"/>
          <p:nvPr/>
        </p:nvSpPr>
        <p:spPr>
          <a:xfrm>
            <a:off x="597159" y="429208"/>
            <a:ext cx="770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Intrinsic vs extrinsic (skew scattering) mechanism for anomalous Hall effect (AHE)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82F15-26A7-4A49-AC4F-D0BD2F86DF84}"/>
              </a:ext>
            </a:extLst>
          </p:cNvPr>
          <p:cNvSpPr txBox="1"/>
          <p:nvPr/>
        </p:nvSpPr>
        <p:spPr>
          <a:xfrm>
            <a:off x="662473" y="1334590"/>
            <a:ext cx="339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Karplus </a:t>
            </a:r>
            <a:r>
              <a:rPr lang="en-US" dirty="0" err="1"/>
              <a:t>Luttinger</a:t>
            </a:r>
            <a:r>
              <a:rPr lang="en-US" dirty="0"/>
              <a:t> theory (intrinsic)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EB44A9-6C0E-4FB6-9881-D13A4847B8CE}"/>
                  </a:ext>
                </a:extLst>
              </p:cNvPr>
              <p:cNvSpPr txBox="1"/>
              <p:nvPr/>
            </p:nvSpPr>
            <p:spPr>
              <a:xfrm>
                <a:off x="1600550" y="1848711"/>
                <a:ext cx="576889" cy="391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EB44A9-6C0E-4FB6-9881-D13A4847B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50" y="1848711"/>
                <a:ext cx="576889" cy="391261"/>
              </a:xfrm>
              <a:prstGeom prst="rect">
                <a:avLst/>
              </a:prstGeom>
              <a:blipFill>
                <a:blip r:embed="rId3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9AC47C-7B98-454C-893F-1E730D09B55D}"/>
                  </a:ext>
                </a:extLst>
              </p:cNvPr>
              <p:cNvSpPr txBox="1"/>
              <p:nvPr/>
            </p:nvSpPr>
            <p:spPr>
              <a:xfrm>
                <a:off x="2252142" y="1870640"/>
                <a:ext cx="27613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is independent of lifetime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9AC47C-7B98-454C-893F-1E730D09B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142" y="1870640"/>
                <a:ext cx="2761333" cy="369332"/>
              </a:xfrm>
              <a:prstGeom prst="rect">
                <a:avLst/>
              </a:prstGeom>
              <a:blipFill>
                <a:blip r:embed="rId4"/>
                <a:stretch>
                  <a:fillRect l="-176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ED25FB5-6BCA-42B1-95FB-DA20DEE468D7}"/>
              </a:ext>
            </a:extLst>
          </p:cNvPr>
          <p:cNvSpPr txBox="1"/>
          <p:nvPr/>
        </p:nvSpPr>
        <p:spPr>
          <a:xfrm>
            <a:off x="797179" y="3246740"/>
            <a:ext cx="3311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Skew-scattering theory (extrinsic)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7E3674D-A491-4905-9350-64EEC0566813}"/>
                  </a:ext>
                </a:extLst>
              </p:cNvPr>
              <p:cNvSpPr/>
              <p:nvPr/>
            </p:nvSpPr>
            <p:spPr>
              <a:xfrm>
                <a:off x="1888994" y="3685042"/>
                <a:ext cx="1008225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7E3674D-A491-4905-9350-64EEC05668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94" y="3685042"/>
                <a:ext cx="1008225" cy="391261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278B1E-3549-4437-9D26-7FB738252FF8}"/>
                  </a:ext>
                </a:extLst>
              </p:cNvPr>
              <p:cNvSpPr txBox="1"/>
              <p:nvPr/>
            </p:nvSpPr>
            <p:spPr>
              <a:xfrm>
                <a:off x="1600550" y="2406690"/>
                <a:ext cx="2023374" cy="39677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278B1E-3549-4437-9D26-7FB738252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550" y="2406690"/>
                <a:ext cx="2023374" cy="396775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9E2A8C-D469-4544-A4E6-785BAF59A8AE}"/>
                  </a:ext>
                </a:extLst>
              </p:cNvPr>
              <p:cNvSpPr/>
              <p:nvPr/>
            </p:nvSpPr>
            <p:spPr>
              <a:xfrm>
                <a:off x="1692757" y="4145273"/>
                <a:ext cx="2017988" cy="396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9E2A8C-D469-4544-A4E6-785BAF59A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757" y="4145273"/>
                <a:ext cx="2017988" cy="396775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CCC3758-C5F5-4CA4-9757-27B8FDE18B0F}"/>
              </a:ext>
            </a:extLst>
          </p:cNvPr>
          <p:cNvSpPr txBox="1"/>
          <p:nvPr/>
        </p:nvSpPr>
        <p:spPr>
          <a:xfrm>
            <a:off x="797179" y="4819196"/>
            <a:ext cx="472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Experimental results supported both predictions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737AD-F662-41AF-8E4C-405BD5F812C3}"/>
              </a:ext>
            </a:extLst>
          </p:cNvPr>
          <p:cNvSpPr txBox="1"/>
          <p:nvPr/>
        </p:nvSpPr>
        <p:spPr>
          <a:xfrm>
            <a:off x="2505866" y="5321529"/>
            <a:ext cx="429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But from measurements vs. </a:t>
            </a:r>
            <a:r>
              <a:rPr lang="en-US" i="1" dirty="0"/>
              <a:t>T</a:t>
            </a:r>
            <a:r>
              <a:rPr lang="en-US" dirty="0"/>
              <a:t> in </a:t>
            </a:r>
            <a:r>
              <a:rPr lang="en-US" i="1" dirty="0"/>
              <a:t>one </a:t>
            </a:r>
            <a:r>
              <a:rPr lang="en-US" dirty="0"/>
              <a:t>sample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EA2E16-BC44-46A4-96BE-B0E1D41DAF61}"/>
              </a:ext>
            </a:extLst>
          </p:cNvPr>
          <p:cNvSpPr txBox="1"/>
          <p:nvPr/>
        </p:nvSpPr>
        <p:spPr>
          <a:xfrm>
            <a:off x="5639899" y="1243891"/>
            <a:ext cx="2082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anomalous Hall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E29BF4-5907-4ABB-9EE2-5BBA1F4A5C19}"/>
                  </a:ext>
                </a:extLst>
              </p:cNvPr>
              <p:cNvSpPr txBox="1"/>
              <p:nvPr/>
            </p:nvSpPr>
            <p:spPr>
              <a:xfrm>
                <a:off x="6050856" y="4207918"/>
                <a:ext cx="2362185" cy="668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</m:oMath>
                </a14:m>
                <a:r>
                  <a:rPr lang="en-US" dirty="0"/>
                  <a:t> saturates at low </a:t>
                </a:r>
                <a:r>
                  <a:rPr lang="en-US" i="1" dirty="0"/>
                  <a:t>H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Mimics saturation of </a:t>
                </a:r>
                <a:r>
                  <a:rPr lang="en-US" i="1" dirty="0"/>
                  <a:t>M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E29BF4-5907-4ABB-9EE2-5BBA1F4A5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856" y="4207918"/>
                <a:ext cx="2362185" cy="668260"/>
              </a:xfrm>
              <a:prstGeom prst="rect">
                <a:avLst/>
              </a:prstGeom>
              <a:blipFill>
                <a:blip r:embed="rId8"/>
                <a:stretch>
                  <a:fillRect l="-2326" t="-3636" r="-1292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51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63530-88E9-4A4C-94E6-02C1FA1B7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08" y="1309767"/>
            <a:ext cx="3657600" cy="5282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5762D-C138-4F2E-952E-B4C9F8129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33101" cy="13097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C70D29-6AA1-490B-805F-2EA0000D3AFE}"/>
              </a:ext>
            </a:extLst>
          </p:cNvPr>
          <p:cNvSpPr txBox="1"/>
          <p:nvPr/>
        </p:nvSpPr>
        <p:spPr>
          <a:xfrm>
            <a:off x="3347861" y="628426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Science</a:t>
            </a:r>
            <a:r>
              <a:rPr lang="en-US" sz="1400" dirty="0"/>
              <a:t> 2004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FCBC00-D9AF-4159-B19B-C0FD9BC0686F}"/>
              </a:ext>
            </a:extLst>
          </p:cNvPr>
          <p:cNvSpPr txBox="1"/>
          <p:nvPr/>
        </p:nvSpPr>
        <p:spPr>
          <a:xfrm>
            <a:off x="4393095" y="1538125"/>
            <a:ext cx="450245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spinel CuCr</a:t>
            </a:r>
            <a:r>
              <a:rPr lang="en-US" baseline="-25000" dirty="0"/>
              <a:t>2</a:t>
            </a:r>
            <a:r>
              <a:rPr lang="en-US" dirty="0"/>
              <a:t>Se</a:t>
            </a:r>
            <a:r>
              <a:rPr lang="en-US" baseline="-25000" dirty="0"/>
              <a:t>4</a:t>
            </a:r>
            <a:r>
              <a:rPr lang="en-US" dirty="0"/>
              <a:t>, magnetization </a:t>
            </a:r>
            <a:r>
              <a:rPr lang="en-US" b="1" dirty="0"/>
              <a:t>M</a:t>
            </a:r>
            <a:r>
              <a:rPr lang="en-US" i="1" dirty="0"/>
              <a:t> </a:t>
            </a:r>
          </a:p>
          <a:p>
            <a:r>
              <a:rPr lang="en-US" dirty="0"/>
              <a:t>arises from direct exchange between </a:t>
            </a:r>
            <a:r>
              <a:rPr lang="en-US" b="1" dirty="0"/>
              <a:t>S</a:t>
            </a:r>
            <a:r>
              <a:rPr lang="en-US" dirty="0"/>
              <a:t> </a:t>
            </a:r>
          </a:p>
          <a:p>
            <a:r>
              <a:rPr lang="en-US" dirty="0"/>
              <a:t>(local moments) in Cr.</a:t>
            </a:r>
          </a:p>
          <a:p>
            <a:endParaRPr lang="en-US" dirty="0"/>
          </a:p>
          <a:p>
            <a:r>
              <a:rPr lang="en-US" dirty="0"/>
              <a:t>Itinerant carriers play no role in exchange.</a:t>
            </a:r>
          </a:p>
          <a:p>
            <a:endParaRPr lang="en-US" dirty="0"/>
          </a:p>
          <a:p>
            <a:r>
              <a:rPr lang="en-US" dirty="0"/>
              <a:t>Increasing dopant Br depletes carriers.</a:t>
            </a:r>
          </a:p>
          <a:p>
            <a:endParaRPr lang="en-US" dirty="0"/>
          </a:p>
          <a:p>
            <a:r>
              <a:rPr lang="en-US" dirty="0"/>
              <a:t>Allows ideal platform to investigate</a:t>
            </a:r>
          </a:p>
          <a:p>
            <a:r>
              <a:rPr lang="en-US" dirty="0"/>
              <a:t>how AHE is affected by altering carrier density</a:t>
            </a:r>
          </a:p>
          <a:p>
            <a:r>
              <a:rPr lang="en-US" dirty="0"/>
              <a:t>with </a:t>
            </a:r>
            <a:r>
              <a:rPr lang="en-US" i="1" dirty="0"/>
              <a:t>M unchanged.</a:t>
            </a:r>
            <a:endParaRPr lang="en-US" dirty="0"/>
          </a:p>
          <a:p>
            <a:endParaRPr lang="en-US" dirty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02958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DC601-9923-4E3B-94B1-0A15918A1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63" y="470452"/>
            <a:ext cx="3941685" cy="4722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38E279-D939-4736-A0EC-1D7CBC95FF52}"/>
                  </a:ext>
                </a:extLst>
              </p:cNvPr>
              <p:cNvSpPr txBox="1"/>
              <p:nvPr/>
            </p:nvSpPr>
            <p:spPr>
              <a:xfrm>
                <a:off x="4680305" y="1251076"/>
                <a:ext cx="4119589" cy="668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</a:t>
                </a:r>
                <a:r>
                  <a:rPr lang="en-US" i="1" dirty="0"/>
                  <a:t>x</a:t>
                </a:r>
                <a:r>
                  <a:rPr lang="en-US" dirty="0"/>
                  <a:t>(Br) is varied from 0.1 to 1,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changes </a:t>
                </a:r>
              </a:p>
              <a:p>
                <a:r>
                  <a:rPr lang="en-US" dirty="0"/>
                  <a:t>by 3 decades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</m:sSub>
                  </m:oMath>
                </a14:m>
                <a:r>
                  <a:rPr lang="en-US" dirty="0"/>
                  <a:t> by ~6 decades.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38E279-D939-4736-A0EC-1D7CBC95F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305" y="1251076"/>
                <a:ext cx="4119589" cy="668260"/>
              </a:xfrm>
              <a:prstGeom prst="rect">
                <a:avLst/>
              </a:prstGeom>
              <a:blipFill>
                <a:blip r:embed="rId3"/>
                <a:stretch>
                  <a:fillRect l="-1331" t="-4545" r="-29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B32CF0-FB58-4F16-9240-9CFD5E1BCF20}"/>
              </a:ext>
            </a:extLst>
          </p:cNvPr>
          <p:cNvSpPr txBox="1"/>
          <p:nvPr/>
        </p:nvSpPr>
        <p:spPr>
          <a:xfrm>
            <a:off x="4680305" y="3874553"/>
            <a:ext cx="334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AHE is intrinsic in CuCr</a:t>
            </a:r>
            <a:r>
              <a:rPr lang="en-US" baseline="-25000" dirty="0"/>
              <a:t>2</a:t>
            </a:r>
            <a:r>
              <a:rPr lang="en-US" dirty="0"/>
              <a:t>Se</a:t>
            </a:r>
            <a:r>
              <a:rPr lang="en-US" baseline="-25000" dirty="0"/>
              <a:t>4</a:t>
            </a:r>
            <a:r>
              <a:rPr lang="en-US" dirty="0"/>
              <a:t> spinel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3132750-31FE-4227-9FBC-D995A7E96A2E}"/>
              </a:ext>
            </a:extLst>
          </p:cNvPr>
          <p:cNvGrpSpPr/>
          <p:nvPr/>
        </p:nvGrpSpPr>
        <p:grpSpPr>
          <a:xfrm>
            <a:off x="4680305" y="2330058"/>
            <a:ext cx="2869632" cy="766107"/>
            <a:chOff x="4680305" y="2462580"/>
            <a:chExt cx="2869632" cy="766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B76F69-A229-44A6-BBFE-8B335BF5F0DC}"/>
                </a:ext>
              </a:extLst>
            </p:cNvPr>
            <p:cNvSpPr txBox="1"/>
            <p:nvPr/>
          </p:nvSpPr>
          <p:spPr>
            <a:xfrm>
              <a:off x="4680305" y="2462580"/>
              <a:ext cx="2869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Strong evidence supporting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CA77A26-718F-4E3C-AF7F-0592941A3EE0}"/>
                    </a:ext>
                  </a:extLst>
                </p:cNvPr>
                <p:cNvSpPr txBox="1"/>
                <p:nvPr/>
              </p:nvSpPr>
              <p:spPr>
                <a:xfrm>
                  <a:off x="5893762" y="2831912"/>
                  <a:ext cx="1140440" cy="396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CA77A26-718F-4E3C-AF7F-0592941A3E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3762" y="2831912"/>
                  <a:ext cx="1140440" cy="396775"/>
                </a:xfrm>
                <a:prstGeom prst="rect">
                  <a:avLst/>
                </a:prstGeom>
                <a:blipFill>
                  <a:blip r:embed="rId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D0C0EAE-DBCA-4443-8468-C20950B07BDA}"/>
              </a:ext>
            </a:extLst>
          </p:cNvPr>
          <p:cNvSpPr txBox="1"/>
          <p:nvPr/>
        </p:nvSpPr>
        <p:spPr>
          <a:xfrm>
            <a:off x="4817165" y="3253409"/>
            <a:ext cx="332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a dissipationless Hall current.</a:t>
            </a:r>
          </a:p>
        </p:txBody>
      </p:sp>
    </p:spTree>
    <p:extLst>
      <p:ext uri="{BB962C8B-B14F-4D97-AF65-F5344CB8AC3E}">
        <p14:creationId xmlns:p14="http://schemas.microsoft.com/office/powerpoint/2010/main" val="273434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3779</TotalTime>
  <Words>1955</Words>
  <Application>Microsoft Office PowerPoint</Application>
  <PresentationFormat>On-screen Show (4:3)</PresentationFormat>
  <Paragraphs>310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 Phuan Ong</dc:creator>
  <cp:lastModifiedBy>Nai Phuan Ong</cp:lastModifiedBy>
  <cp:revision>121</cp:revision>
  <dcterms:created xsi:type="dcterms:W3CDTF">2023-08-06T19:36:05Z</dcterms:created>
  <dcterms:modified xsi:type="dcterms:W3CDTF">2023-08-28T16:43:19Z</dcterms:modified>
</cp:coreProperties>
</file>